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 id="2147483672" r:id="rId5"/>
  </p:sldMasterIdLst>
  <p:notesMasterIdLst>
    <p:notesMasterId r:id="rId8"/>
  </p:notesMasterIdLst>
  <p:sldIdLst>
    <p:sldId id="518" r:id="rId6"/>
    <p:sldId id="2029"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260"/>
    <a:srgbClr val="AFDAEB"/>
    <a:srgbClr val="3768A3"/>
    <a:srgbClr val="FFFFFF"/>
    <a:srgbClr val="4590B8"/>
    <a:srgbClr val="5DBCDA"/>
    <a:srgbClr val="C7E8F2"/>
    <a:srgbClr val="C8DEEA"/>
    <a:srgbClr val="969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0288DE-34B9-4D85-BD6A-37A2BEEA7350}" type="datetimeFigureOut">
              <a:rPr lang="en-US" smtClean="0"/>
              <a:t>2/21/2023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0DF93-2079-4B09-A034-602DCB8EFA17}" type="slidenum">
              <a:rPr lang="en-US" smtClean="0"/>
              <a:t>‹#›</a:t>
            </a:fld>
            <a:endParaRPr lang="en-US"/>
          </a:p>
        </p:txBody>
      </p:sp>
    </p:spTree>
    <p:extLst>
      <p:ext uri="{BB962C8B-B14F-4D97-AF65-F5344CB8AC3E}">
        <p14:creationId xmlns:p14="http://schemas.microsoft.com/office/powerpoint/2010/main" val="3452851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3E6CB9E-C143-41DA-B2A2-82186AE482E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9097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3" y="3085765"/>
            <a:ext cx="11262867"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1020431"/>
            <a:ext cx="10993549" cy="1475013"/>
          </a:xfrm>
          <a:effectLst/>
        </p:spPr>
        <p:txBody>
          <a:bodyPr anchor="b">
            <a:normAutofit/>
          </a:bodyPr>
          <a:lstStyle>
            <a:lvl1pPr>
              <a:defRPr sz="27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3" y="2495449"/>
            <a:ext cx="10993547" cy="590321"/>
          </a:xfrm>
        </p:spPr>
        <p:txBody>
          <a:bodyPr anchor="t">
            <a:normAutofit/>
          </a:bodyPr>
          <a:lstStyle>
            <a:lvl1pPr marL="0" indent="0" algn="l">
              <a:buNone/>
              <a:defRPr sz="1200" cap="all">
                <a:solidFill>
                  <a:schemeClr val="accent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41"/>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a:xfrm>
            <a:off x="581193" y="5951815"/>
            <a:ext cx="6917211"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41"/>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7129903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5" y="2180500"/>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2" y="5956141"/>
            <a:ext cx="1052508"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895894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9" y="5141978"/>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5" y="3043914"/>
            <a:ext cx="11029615" cy="1497507"/>
          </a:xfrm>
        </p:spPr>
        <p:txBody>
          <a:bodyPr anchor="b">
            <a:normAutofit/>
          </a:bodyPr>
          <a:lstStyle>
            <a:lvl1pPr algn="l">
              <a:defRPr sz="27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5" y="4541417"/>
            <a:ext cx="11029615" cy="600556"/>
          </a:xfrm>
        </p:spPr>
        <p:txBody>
          <a:bodyPr anchor="t">
            <a:normAutofit/>
          </a:bodyPr>
          <a:lstStyle>
            <a:lvl1pPr marL="0" indent="0" algn="l">
              <a:buNone/>
              <a:defRPr sz="1350" cap="all">
                <a:solidFill>
                  <a:schemeClr val="accent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979499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5" y="2228004"/>
            <a:ext cx="5422391"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4"/>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5574900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21" y="2250896"/>
            <a:ext cx="5087075" cy="536005"/>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81195" y="2926056"/>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8" y="2250896"/>
            <a:ext cx="5087073" cy="553373"/>
          </a:xfrm>
        </p:spPr>
        <p:txBody>
          <a:bodyPr anchor="b">
            <a:noAutofit/>
          </a:bodyPr>
          <a:lstStyle>
            <a:lvl1pPr marL="0" indent="0">
              <a:buNone/>
              <a:defRPr sz="1650" b="0">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17711" y="2926056"/>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2197794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7" name="Rectangle 6"/>
          <p:cNvSpPr>
            <a:spLocks noChangeAspect="1"/>
          </p:cNvSpPr>
          <p:nvPr/>
        </p:nvSpPr>
        <p:spPr>
          <a:xfrm>
            <a:off x="440683" y="606558"/>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5" y="729658"/>
            <a:ext cx="11029616" cy="988332"/>
          </a:xfrm>
        </p:spPr>
        <p:txBody>
          <a:bodyPr/>
          <a:lstStyle/>
          <a:p>
            <a:r>
              <a:rPr lang="en-US"/>
              <a:t>Click to edit Master title style</a:t>
            </a:r>
          </a:p>
        </p:txBody>
      </p:sp>
    </p:spTree>
    <p:extLst>
      <p:ext uri="{BB962C8B-B14F-4D97-AF65-F5344CB8AC3E}">
        <p14:creationId xmlns:p14="http://schemas.microsoft.com/office/powerpoint/2010/main" val="17078913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0564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15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1500">
                <a:solidFill>
                  <a:schemeClr val="tx2"/>
                </a:solidFill>
              </a:defRPr>
            </a:lvl1pPr>
            <a:lvl2pPr>
              <a:defRPr sz="1350">
                <a:solidFill>
                  <a:schemeClr val="tx2"/>
                </a:solidFill>
              </a:defRPr>
            </a:lvl2pPr>
            <a:lvl3pPr>
              <a:defRPr sz="1200">
                <a:solidFill>
                  <a:schemeClr val="tx2"/>
                </a:solidFill>
              </a:defRPr>
            </a:lvl3pPr>
            <a:lvl4pPr>
              <a:defRPr sz="1050">
                <a:solidFill>
                  <a:schemeClr val="tx2"/>
                </a:solidFill>
              </a:defRPr>
            </a:lvl4pPr>
            <a:lvl5pPr>
              <a:defRPr sz="1050">
                <a:solidFill>
                  <a:schemeClr val="tx2"/>
                </a:solidFill>
              </a:defRPr>
            </a:lvl5pPr>
            <a:lvl6pPr>
              <a:defRPr sz="1050">
                <a:solidFill>
                  <a:schemeClr val="tx2"/>
                </a:solidFill>
              </a:defRPr>
            </a:lvl6pPr>
            <a:lvl7pPr>
              <a:defRPr sz="1050">
                <a:solidFill>
                  <a:schemeClr val="tx2"/>
                </a:solidFill>
              </a:defRPr>
            </a:lvl7pPr>
            <a:lvl8pPr>
              <a:defRPr sz="1050">
                <a:solidFill>
                  <a:schemeClr val="tx2"/>
                </a:solidFill>
              </a:defRPr>
            </a:lvl8pPr>
            <a:lvl9pPr>
              <a:defRPr sz="105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5" y="5262300"/>
            <a:ext cx="5869987" cy="689515"/>
          </a:xfrm>
        </p:spPr>
        <p:txBody>
          <a:bodyPr anchor="ctr">
            <a:normAutofit/>
          </a:bodyPr>
          <a:lstStyle>
            <a:lvl1pPr marL="0" indent="0" algn="r">
              <a:buNone/>
              <a:defRPr sz="825">
                <a:solidFill>
                  <a:schemeClr val="bg1"/>
                </a:solidFill>
              </a:defRPr>
            </a:lvl1pPr>
            <a:lvl2pPr marL="342900" indent="0">
              <a:buNone/>
              <a:defRPr sz="825"/>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36590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18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p>
        </p:txBody>
      </p:sp>
      <p:sp>
        <p:nvSpPr>
          <p:cNvPr id="4" name="Text Placeholder 3"/>
          <p:cNvSpPr>
            <a:spLocks noGrp="1"/>
          </p:cNvSpPr>
          <p:nvPr>
            <p:ph type="body" sz="half" idx="2"/>
          </p:nvPr>
        </p:nvSpPr>
        <p:spPr>
          <a:xfrm>
            <a:off x="581194" y="5260131"/>
            <a:ext cx="11029617" cy="598671"/>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41130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5" y="614407"/>
            <a:ext cx="11309339"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904890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4"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3" y="675730"/>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6" y="675730"/>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5" y="5956141"/>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a:xfrm>
            <a:off x="774926" y="5951815"/>
            <a:ext cx="7896279" cy="365125"/>
          </a:xfrm>
        </p:spPr>
        <p:txBody>
          <a:bodyPr/>
          <a:lstStyle/>
          <a:p>
            <a:endParaRPr lang="en-US"/>
          </a:p>
        </p:txBody>
      </p:sp>
      <p:sp>
        <p:nvSpPr>
          <p:cNvPr id="6" name="Slide Number Placeholder 5"/>
          <p:cNvSpPr>
            <a:spLocks noGrp="1"/>
          </p:cNvSpPr>
          <p:nvPr>
            <p:ph type="sldNum" sz="quarter" idx="12"/>
          </p:nvPr>
        </p:nvSpPr>
        <p:spPr>
          <a:xfrm>
            <a:off x="10446617" y="5956141"/>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439786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2/21/2023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dirty="0"/>
              <a:pPr/>
              <a:t>2/21/2023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2/21/2023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4" y="5956141"/>
            <a:ext cx="2844799" cy="365125"/>
          </a:xfrm>
          <a:prstGeom prst="rect">
            <a:avLst/>
          </a:prstGeom>
        </p:spPr>
        <p:txBody>
          <a:bodyPr vert="horz" lIns="91440" tIns="45720" rIns="91440" bIns="45720" rtlCol="0" anchor="ctr"/>
          <a:lstStyle>
            <a:lvl1pPr algn="r">
              <a:defRPr sz="675">
                <a:solidFill>
                  <a:schemeClr val="accent2"/>
                </a:solidFill>
              </a:defRPr>
            </a:lvl1pPr>
          </a:lstStyle>
          <a:p>
            <a:fld id="{B61BEF0D-F0BB-DE4B-95CE-6DB70DBA9567}" type="datetimeFigureOut">
              <a:rPr lang="en-US" dirty="0"/>
              <a:pPr/>
              <a:t>2/21/2023</a:t>
            </a:fld>
            <a:endParaRPr lang="en-US"/>
          </a:p>
        </p:txBody>
      </p:sp>
      <p:sp>
        <p:nvSpPr>
          <p:cNvPr id="5" name="Footer Placeholder 4"/>
          <p:cNvSpPr>
            <a:spLocks noGrp="1"/>
          </p:cNvSpPr>
          <p:nvPr>
            <p:ph type="ftr" sz="quarter" idx="3"/>
          </p:nvPr>
        </p:nvSpPr>
        <p:spPr>
          <a:xfrm>
            <a:off x="581193" y="5951815"/>
            <a:ext cx="6917211" cy="365125"/>
          </a:xfrm>
          <a:prstGeom prst="rect">
            <a:avLst/>
          </a:prstGeom>
        </p:spPr>
        <p:txBody>
          <a:bodyPr vert="horz" lIns="91440" tIns="45720" rIns="91440" bIns="45720" rtlCol="0" anchor="ctr"/>
          <a:lstStyle>
            <a:lvl1pPr algn="l">
              <a:defRPr sz="675"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2" y="5956141"/>
            <a:ext cx="1052511" cy="365125"/>
          </a:xfrm>
          <a:prstGeom prst="rect">
            <a:avLst/>
          </a:prstGeom>
        </p:spPr>
        <p:txBody>
          <a:bodyPr vert="horz" lIns="91440" tIns="45720" rIns="91440" bIns="45720" rtlCol="0" anchor="ctr"/>
          <a:lstStyle>
            <a:lvl1pPr algn="r">
              <a:defRPr sz="675">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5"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1"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7797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42900" rtl="0" eaLnBrk="1" latinLnBrk="0" hangingPunct="1">
        <a:spcBef>
          <a:spcPct val="0"/>
        </a:spcBef>
        <a:buNone/>
        <a:defRPr sz="21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9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350" kern="1200">
          <a:solidFill>
            <a:schemeClr val="tx2"/>
          </a:solidFill>
          <a:latin typeface="+mn-lt"/>
          <a:ea typeface="+mn-ea"/>
          <a:cs typeface="+mn-cs"/>
        </a:defRPr>
      </a:lvl1pPr>
      <a:lvl2pPr marL="472500" indent="-229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2pPr>
      <a:lvl3pPr marL="675000" indent="-202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1050" kern="1200">
          <a:solidFill>
            <a:schemeClr val="tx2"/>
          </a:solidFill>
          <a:latin typeface="+mn-lt"/>
          <a:ea typeface="+mn-ea"/>
          <a:cs typeface="+mn-cs"/>
        </a:defRPr>
      </a:lvl3pPr>
      <a:lvl4pPr marL="93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4pPr>
      <a:lvl5pPr marL="1201500" indent="-17550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5pPr>
      <a:lvl6pPr marL="142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6pPr>
      <a:lvl7pPr marL="165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7pPr>
      <a:lvl8pPr marL="1875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8pPr>
      <a:lvl9pPr marL="2100000" indent="-171450" algn="l" defTabSz="342900" rtl="0" eaLnBrk="1" latinLnBrk="0" hangingPunct="1">
        <a:spcBef>
          <a:spcPct val="20000"/>
        </a:spcBef>
        <a:spcAft>
          <a:spcPts val="450"/>
        </a:spcAft>
        <a:buClr>
          <a:schemeClr val="accent2"/>
        </a:buClr>
        <a:buSzPct val="92000"/>
        <a:buFont typeface="Wingdings 2" panose="05020102010507070707" pitchFamily="18" charset="2"/>
        <a:buChar char=""/>
        <a:defRPr sz="900" kern="1200">
          <a:solidFill>
            <a:schemeClr val="tx2"/>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6D9CBCF-4CD8-4FC8-A316-52FD80261E86}"/>
              </a:ext>
            </a:extLst>
          </p:cNvPr>
          <p:cNvSpPr>
            <a:spLocks noGrp="1"/>
          </p:cNvSpPr>
          <p:nvPr>
            <p:ph type="ctrTitle"/>
          </p:nvPr>
        </p:nvSpPr>
        <p:spPr>
          <a:xfrm>
            <a:off x="4240236" y="1918475"/>
            <a:ext cx="7295507" cy="3703320"/>
          </a:xfrm>
        </p:spPr>
        <p:txBody>
          <a:bodyPr anchor="ctr">
            <a:normAutofit/>
          </a:bodyPr>
          <a:lstStyle/>
          <a:p>
            <a:r>
              <a:rPr lang="en-US" sz="4800"/>
              <a:t>Overview of sustainability and DEI </a:t>
            </a:r>
            <a:r>
              <a:rPr lang="en-US" sz="2400"/>
              <a:t>(15 mins) </a:t>
            </a:r>
            <a:br>
              <a:rPr lang="en-US" sz="7200">
                <a:solidFill>
                  <a:srgbClr val="C8DEEA"/>
                </a:solidFill>
              </a:rPr>
            </a:br>
            <a:endParaRPr lang="en-US" sz="6600"/>
          </a:p>
        </p:txBody>
      </p:sp>
      <p:sp>
        <p:nvSpPr>
          <p:cNvPr id="4" name="Subtitle 3">
            <a:extLst>
              <a:ext uri="{FF2B5EF4-FFF2-40B4-BE49-F238E27FC236}">
                <a16:creationId xmlns:a16="http://schemas.microsoft.com/office/drawing/2014/main" id="{809573B3-A62C-49FB-BD45-8C64271162EC}"/>
              </a:ext>
            </a:extLst>
          </p:cNvPr>
          <p:cNvSpPr>
            <a:spLocks noGrp="1"/>
          </p:cNvSpPr>
          <p:nvPr>
            <p:ph type="subTitle" idx="1"/>
          </p:nvPr>
        </p:nvSpPr>
        <p:spPr>
          <a:xfrm>
            <a:off x="419668" y="1507414"/>
            <a:ext cx="3531838" cy="3703320"/>
          </a:xfrm>
          <a:ln w="57150">
            <a:noFill/>
          </a:ln>
        </p:spPr>
        <p:txBody>
          <a:bodyPr anchor="ctr">
            <a:normAutofit/>
          </a:bodyPr>
          <a:lstStyle/>
          <a:p>
            <a:pPr algn="r"/>
            <a:r>
              <a:rPr lang="en-US" sz="2800"/>
              <a:t>Dr. William Dale </a:t>
            </a:r>
          </a:p>
          <a:p>
            <a:pPr algn="r"/>
            <a:r>
              <a:rPr lang="en-US" sz="2800"/>
              <a:t>Dr. Supriya Mohile</a:t>
            </a:r>
          </a:p>
          <a:p>
            <a:pPr algn="r"/>
            <a:r>
              <a:rPr lang="en-US" sz="2800"/>
              <a:t>Dr. Heidi Klepin </a:t>
            </a:r>
          </a:p>
        </p:txBody>
      </p:sp>
      <p:sp>
        <p:nvSpPr>
          <p:cNvPr id="22" name="Rectangle 21">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2209064" y="3329711"/>
            <a:ext cx="3703320" cy="5872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pic>
        <p:nvPicPr>
          <p:cNvPr id="2" name="Picture 1">
            <a:extLst>
              <a:ext uri="{FF2B5EF4-FFF2-40B4-BE49-F238E27FC236}">
                <a16:creationId xmlns:a16="http://schemas.microsoft.com/office/drawing/2014/main" id="{CB772E56-9BFA-3FF2-B7B4-9170C19A3B4E}"/>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629043" y="4861809"/>
            <a:ext cx="2036569" cy="977553"/>
          </a:xfrm>
          <a:prstGeom prst="rect">
            <a:avLst/>
          </a:prstGeom>
        </p:spPr>
      </p:pic>
    </p:spTree>
    <p:extLst>
      <p:ext uri="{BB962C8B-B14F-4D97-AF65-F5344CB8AC3E}">
        <p14:creationId xmlns:p14="http://schemas.microsoft.com/office/powerpoint/2010/main" val="37198683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FBD23F-E1F0-4291-A78A-4588CE380172}"/>
              </a:ext>
            </a:extLst>
          </p:cNvPr>
          <p:cNvSpPr>
            <a:spLocks noGrp="1"/>
          </p:cNvSpPr>
          <p:nvPr>
            <p:ph type="title" idx="4294967295"/>
          </p:nvPr>
        </p:nvSpPr>
        <p:spPr>
          <a:xfrm>
            <a:off x="1524000" y="1497013"/>
            <a:ext cx="5418138" cy="760412"/>
          </a:xfrm>
        </p:spPr>
        <p:txBody>
          <a:bodyPr vert="horz" lIns="68580" tIns="34290" rIns="68580" bIns="34290" rtlCol="0" anchor="b">
            <a:normAutofit/>
          </a:bodyPr>
          <a:lstStyle/>
          <a:p>
            <a:pPr marL="257175" indent="-257175"/>
            <a:br>
              <a:rPr lang="en-US">
                <a:solidFill>
                  <a:schemeClr val="accent1"/>
                </a:solidFill>
              </a:rPr>
            </a:br>
            <a:endParaRPr lang="en-US">
              <a:solidFill>
                <a:schemeClr val="accent1"/>
              </a:solidFill>
            </a:endParaRPr>
          </a:p>
        </p:txBody>
      </p:sp>
      <p:sp>
        <p:nvSpPr>
          <p:cNvPr id="8" name="Content Placeholder 7">
            <a:extLst>
              <a:ext uri="{FF2B5EF4-FFF2-40B4-BE49-F238E27FC236}">
                <a16:creationId xmlns:a16="http://schemas.microsoft.com/office/drawing/2014/main" id="{2D1B0934-AF7B-445C-91CC-334A47BD9F4A}"/>
              </a:ext>
            </a:extLst>
          </p:cNvPr>
          <p:cNvSpPr>
            <a:spLocks noGrp="1"/>
          </p:cNvSpPr>
          <p:nvPr>
            <p:ph sz="quarter" idx="4294967295"/>
          </p:nvPr>
        </p:nvSpPr>
        <p:spPr>
          <a:xfrm>
            <a:off x="749848" y="629210"/>
            <a:ext cx="10692303" cy="6032034"/>
          </a:xfrm>
        </p:spPr>
        <p:txBody>
          <a:bodyPr vert="horz" lIns="68580" tIns="34290" rIns="68580" bIns="34290" rtlCol="0" anchor="ctr">
            <a:normAutofit fontScale="92500"/>
          </a:bodyPr>
          <a:lstStyle/>
          <a:p>
            <a:pPr marL="0" indent="0">
              <a:buNone/>
            </a:pPr>
            <a:r>
              <a:rPr lang="en-US" sz="2000" b="1"/>
              <a:t>Conducting Inclusive Research, </a:t>
            </a:r>
            <a:br>
              <a:rPr lang="en-US" sz="2000" b="1"/>
            </a:br>
            <a:r>
              <a:rPr lang="en-US" sz="2000" b="1"/>
              <a:t>Improving Cancer Care for People of All Ages</a:t>
            </a:r>
            <a:endParaRPr lang="en-US" sz="2000"/>
          </a:p>
          <a:p>
            <a:pPr marL="0" indent="0">
              <a:buNone/>
            </a:pPr>
            <a:r>
              <a:rPr lang="en-US" sz="2000" b="1" i="1"/>
              <a:t>CARG’s Statement on Diversity, Equity, Inclusion, and Justice</a:t>
            </a:r>
            <a:endParaRPr lang="en-US" sz="2000"/>
          </a:p>
          <a:p>
            <a:pPr marL="0" indent="0">
              <a:buNone/>
            </a:pPr>
            <a:r>
              <a:rPr lang="en-US" sz="1800"/>
              <a:t>The Cancer and Aging Research Group (CARG) gathers researchers and clinicians in geriatric oncology to conduct rigorous science that improves the care of all older adults with cancer and their caregivers. Our work is founded on an unyielding commitment to eliminating ageism from cancer care and building a broad cancer research and practice community that actively works to eliminate racism, sexism, bias against sexual and gender minorities, xenophobia, ableism, and other forms of discrimination that diminish access to quality care.</a:t>
            </a:r>
          </a:p>
          <a:p>
            <a:pPr marL="0" indent="0">
              <a:buNone/>
            </a:pPr>
            <a:r>
              <a:rPr lang="en-US" sz="1800"/>
              <a:t>This commitment finds expression in many ways within CARG:</a:t>
            </a:r>
          </a:p>
          <a:p>
            <a:pPr lvl="1" fontAlgn="base"/>
            <a:r>
              <a:rPr lang="en-US" sz="1800"/>
              <a:t>Our leadership and membership has been and strives to be broadly diverse. </a:t>
            </a:r>
          </a:p>
          <a:p>
            <a:pPr lvl="1" fontAlgn="base"/>
            <a:r>
              <a:rPr lang="en-US" sz="1800"/>
              <a:t>Our work supports inclusive study designs that recruit a wide array of participants, including those historically underserved in cancer care. </a:t>
            </a:r>
          </a:p>
          <a:p>
            <a:pPr lvl="1" fontAlgn="base"/>
            <a:r>
              <a:rPr lang="en-US" sz="1800"/>
              <a:t>Projects and manuscripts consistently integrate the full range of patient and caregiver voices together with expert researchers and explicitly address issues of structural inequity, racism, and other forms of bias. </a:t>
            </a:r>
          </a:p>
          <a:p>
            <a:pPr lvl="1" fontAlgn="base"/>
            <a:r>
              <a:rPr lang="en-US" sz="1800"/>
              <a:t>Our members take CARG’s core principles back to their home organizations and healthcare systems, where we actively nurture a welcoming and culturally competent clinical practice, one whose members reflect the communities they serve.</a:t>
            </a:r>
          </a:p>
          <a:p>
            <a:pPr marL="0" indent="0">
              <a:buNone/>
            </a:pPr>
            <a:r>
              <a:rPr lang="en-US" sz="1800"/>
              <a:t>CARG joins other stakeholders in cancer care and research to reaffirm our commitment to health equity and justice and to ensure access to high-quality care for all people and particularly older people with cancer and their caregivers</a:t>
            </a:r>
            <a:r>
              <a:rPr lang="en-US" sz="1400"/>
              <a:t>.</a:t>
            </a:r>
          </a:p>
        </p:txBody>
      </p:sp>
      <p:pic>
        <p:nvPicPr>
          <p:cNvPr id="14" name="Picture 13" descr="A picture containing drawing&#10;&#10;Description automatically generated">
            <a:extLst>
              <a:ext uri="{FF2B5EF4-FFF2-40B4-BE49-F238E27FC236}">
                <a16:creationId xmlns:a16="http://schemas.microsoft.com/office/drawing/2014/main" id="{B92B4E33-07A2-46C1-BF0A-61906667B7E7}"/>
              </a:ext>
            </a:extLst>
          </p:cNvPr>
          <p:cNvPicPr>
            <a:picLocks noChangeAspect="1"/>
          </p:cNvPicPr>
          <p:nvPr/>
        </p:nvPicPr>
        <p:blipFill rotWithShape="1">
          <a:blip r:embed="rId3"/>
          <a:srcRect t="2319" r="-1" b="-1"/>
          <a:stretch/>
        </p:blipFill>
        <p:spPr>
          <a:xfrm>
            <a:off x="9487155" y="721678"/>
            <a:ext cx="2166218" cy="682403"/>
          </a:xfrm>
          <a:prstGeom prst="rect">
            <a:avLst/>
          </a:prstGeom>
        </p:spPr>
      </p:pic>
    </p:spTree>
    <p:extLst>
      <p:ext uri="{BB962C8B-B14F-4D97-AF65-F5344CB8AC3E}">
        <p14:creationId xmlns:p14="http://schemas.microsoft.com/office/powerpoint/2010/main" val="267374012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D4E55CFD9B0E4ABBF44FB295B67B61" ma:contentTypeVersion="12" ma:contentTypeDescription="Create a new document." ma:contentTypeScope="" ma:versionID="2104e04b979138ef1d8cd65a754c2cbc">
  <xsd:schema xmlns:xsd="http://www.w3.org/2001/XMLSchema" xmlns:xs="http://www.w3.org/2001/XMLSchema" xmlns:p="http://schemas.microsoft.com/office/2006/metadata/properties" xmlns:ns2="11434aca-e0dd-42eb-817d-70026961624c" xmlns:ns3="cd6e0d24-5540-4c4f-9eb2-9c6818be3a76" targetNamespace="http://schemas.microsoft.com/office/2006/metadata/properties" ma:root="true" ma:fieldsID="38c7709a7b378af4de4172719f06a9ff" ns2:_="" ns3:_="">
    <xsd:import namespace="11434aca-e0dd-42eb-817d-70026961624c"/>
    <xsd:import namespace="cd6e0d24-5540-4c4f-9eb2-9c6818be3a7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434aca-e0dd-42eb-817d-70026961624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0ef0a94-0bc2-4157-9995-c555b65392b1}" ma:internalName="TaxCatchAll" ma:showField="CatchAllData" ma:web="11434aca-e0dd-42eb-817d-70026961624c">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cd6e0d24-5540-4c4f-9eb2-9c6818be3a7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c9987524-85c1-489a-a8de-c29df0a95ef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11434aca-e0dd-42eb-817d-70026961624c" xsi:nil="true"/>
    <lcf76f155ced4ddcb4097134ff3c332f xmlns="cd6e0d24-5540-4c4f-9eb2-9c6818be3a7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9402E42-555F-492F-9CED-FC06174EF0A8}">
  <ds:schemaRefs>
    <ds:schemaRef ds:uri="http://schemas.microsoft.com/sharepoint/v3/contenttype/forms"/>
  </ds:schemaRefs>
</ds:datastoreItem>
</file>

<file path=customXml/itemProps2.xml><?xml version="1.0" encoding="utf-8"?>
<ds:datastoreItem xmlns:ds="http://schemas.openxmlformats.org/officeDocument/2006/customXml" ds:itemID="{8E25C9DF-35F7-4FF9-98D6-CED765BDB305}">
  <ds:schemaRefs>
    <ds:schemaRef ds:uri="11434aca-e0dd-42eb-817d-70026961624c"/>
    <ds:schemaRef ds:uri="cd6e0d24-5540-4c4f-9eb2-9c6818be3a7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7DE2F73-BD7C-4E41-BD92-46759F45F4C4}">
  <ds:schemaRefs>
    <ds:schemaRef ds:uri="http://schemas.microsoft.com/office/2006/metadata/properties"/>
    <ds:schemaRef ds:uri="http://purl.org/dc/terms/"/>
    <ds:schemaRef ds:uri="http://schemas.microsoft.com/office/2006/documentManagement/types"/>
    <ds:schemaRef ds:uri="cd6e0d24-5540-4c4f-9eb2-9c6818be3a76"/>
    <ds:schemaRef ds:uri="11434aca-e0dd-42eb-817d-70026961624c"/>
    <ds:schemaRef ds:uri="http://schemas.microsoft.com/office/infopath/2007/PartnerControl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TotalTime>
  <Words>289</Words>
  <Application>Microsoft Office PowerPoint</Application>
  <PresentationFormat>Widescreen</PresentationFormat>
  <Paragraphs>15</Paragraphs>
  <Slides>2</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vt:i4>
      </vt:variant>
    </vt:vector>
  </HeadingPairs>
  <TitlesOfParts>
    <vt:vector size="7" baseType="lpstr">
      <vt:lpstr>Calibri</vt:lpstr>
      <vt:lpstr>Gill Sans MT</vt:lpstr>
      <vt:lpstr>Wingdings 2</vt:lpstr>
      <vt:lpstr>Dividend</vt:lpstr>
      <vt:lpstr>1_Dividend</vt:lpstr>
      <vt:lpstr>Overview of sustainability and DEI (15 mins)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 CARinG Conference Day 1</dc:title>
  <dc:creator>Hussai Nuristani</dc:creator>
  <cp:lastModifiedBy>Joan Chan</cp:lastModifiedBy>
  <cp:revision>5</cp:revision>
  <dcterms:created xsi:type="dcterms:W3CDTF">2021-01-16T20:13:34Z</dcterms:created>
  <dcterms:modified xsi:type="dcterms:W3CDTF">2023-02-21T23:27:40Z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0x0101006FD4E55CFD9B0E4ABBF44FB295B67B61</vt:lpwstr>
  </property>
  <property fmtid="{D5CDD505-2E9C-101B-9397-08002B2CF9AE}" pid="3" name="MediaServiceImageTags">
    <vt:lpwstr/>
  </property>
</Properties>
</file>