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765" r:id="rId2"/>
  </p:sldMasterIdLst>
  <p:notesMasterIdLst>
    <p:notesMasterId r:id="rId20"/>
  </p:notesMasterIdLst>
  <p:handoutMasterIdLst>
    <p:handoutMasterId r:id="rId21"/>
  </p:handoutMasterIdLst>
  <p:sldIdLst>
    <p:sldId id="256" r:id="rId3"/>
    <p:sldId id="335" r:id="rId4"/>
    <p:sldId id="334" r:id="rId5"/>
    <p:sldId id="278" r:id="rId6"/>
    <p:sldId id="281" r:id="rId7"/>
    <p:sldId id="288" r:id="rId8"/>
    <p:sldId id="284" r:id="rId9"/>
    <p:sldId id="319" r:id="rId10"/>
    <p:sldId id="329" r:id="rId11"/>
    <p:sldId id="280" r:id="rId12"/>
    <p:sldId id="321" r:id="rId13"/>
    <p:sldId id="258" r:id="rId14"/>
    <p:sldId id="257" r:id="rId15"/>
    <p:sldId id="328" r:id="rId16"/>
    <p:sldId id="326" r:id="rId17"/>
    <p:sldId id="330" r:id="rId18"/>
    <p:sldId id="336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gray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987" autoAdjust="0"/>
  </p:normalViewPr>
  <p:slide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38AF93-BAFE-D74D-9501-673335BF34CB}" type="doc">
      <dgm:prSet loTypeId="urn:microsoft.com/office/officeart/2005/8/layout/cycle3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74E812-9AF6-8E4E-9F68-E8F4AB78520E}">
      <dgm:prSet phldrT="[Text]"/>
      <dgm:spPr/>
      <dgm:t>
        <a:bodyPr/>
        <a:lstStyle/>
        <a:p>
          <a:r>
            <a:rPr lang="en-US" dirty="0" smtClean="0"/>
            <a:t>Why</a:t>
          </a:r>
          <a:endParaRPr lang="en-US" dirty="0"/>
        </a:p>
      </dgm:t>
    </dgm:pt>
    <dgm:pt modelId="{C78DB1CF-1A1A-DA45-811C-76A283E56744}" type="parTrans" cxnId="{7178C00B-9E80-B84C-A064-9BE6410F7516}">
      <dgm:prSet/>
      <dgm:spPr/>
      <dgm:t>
        <a:bodyPr/>
        <a:lstStyle/>
        <a:p>
          <a:endParaRPr lang="en-US"/>
        </a:p>
      </dgm:t>
    </dgm:pt>
    <dgm:pt modelId="{C72C88FA-D6B5-8049-AAD3-B21D8F922C4A}" type="sibTrans" cxnId="{7178C00B-9E80-B84C-A064-9BE6410F7516}">
      <dgm:prSet/>
      <dgm:spPr/>
      <dgm:t>
        <a:bodyPr/>
        <a:lstStyle/>
        <a:p>
          <a:endParaRPr lang="en-US"/>
        </a:p>
      </dgm:t>
    </dgm:pt>
    <dgm:pt modelId="{1C7CB68C-6DFB-C94F-BF45-C4E45EF3A2A0}">
      <dgm:prSet phldrT="[Text]"/>
      <dgm:spPr/>
      <dgm:t>
        <a:bodyPr/>
        <a:lstStyle/>
        <a:p>
          <a:r>
            <a:rPr lang="en-US" dirty="0" smtClean="0"/>
            <a:t>What</a:t>
          </a:r>
          <a:endParaRPr lang="en-US" dirty="0"/>
        </a:p>
      </dgm:t>
    </dgm:pt>
    <dgm:pt modelId="{C704DC8B-401A-5A45-ADEF-43AA12945720}" type="parTrans" cxnId="{80C4320E-256B-324B-8279-984E62048F78}">
      <dgm:prSet/>
      <dgm:spPr/>
      <dgm:t>
        <a:bodyPr/>
        <a:lstStyle/>
        <a:p>
          <a:endParaRPr lang="en-US"/>
        </a:p>
      </dgm:t>
    </dgm:pt>
    <dgm:pt modelId="{6F66AF51-CAA2-304F-8BBB-C33C9F6BABC1}" type="sibTrans" cxnId="{80C4320E-256B-324B-8279-984E62048F78}">
      <dgm:prSet/>
      <dgm:spPr/>
      <dgm:t>
        <a:bodyPr/>
        <a:lstStyle/>
        <a:p>
          <a:endParaRPr lang="en-US"/>
        </a:p>
      </dgm:t>
    </dgm:pt>
    <dgm:pt modelId="{13BCCF06-4411-8743-8502-46294C33F3F4}">
      <dgm:prSet phldrT="[Text]"/>
      <dgm:spPr/>
      <dgm:t>
        <a:bodyPr/>
        <a:lstStyle/>
        <a:p>
          <a:r>
            <a:rPr lang="en-US" dirty="0" smtClean="0"/>
            <a:t>How</a:t>
          </a:r>
          <a:endParaRPr lang="en-US" dirty="0"/>
        </a:p>
      </dgm:t>
    </dgm:pt>
    <dgm:pt modelId="{6FB4C0FE-3C87-6649-A0B7-9B56FEC1B3B3}" type="parTrans" cxnId="{66F20916-9D54-DE4F-89FC-F13EBFE30D29}">
      <dgm:prSet/>
      <dgm:spPr/>
      <dgm:t>
        <a:bodyPr/>
        <a:lstStyle/>
        <a:p>
          <a:endParaRPr lang="en-US"/>
        </a:p>
      </dgm:t>
    </dgm:pt>
    <dgm:pt modelId="{5653478D-1329-004C-9AC3-B9D4BCE133BF}" type="sibTrans" cxnId="{66F20916-9D54-DE4F-89FC-F13EBFE30D29}">
      <dgm:prSet/>
      <dgm:spPr/>
      <dgm:t>
        <a:bodyPr/>
        <a:lstStyle/>
        <a:p>
          <a:endParaRPr lang="en-US"/>
        </a:p>
      </dgm:t>
    </dgm:pt>
    <dgm:pt modelId="{995E6305-C919-A740-80E1-4C26C57AB2A0}">
      <dgm:prSet phldrT="[Text]"/>
      <dgm:spPr/>
      <dgm:t>
        <a:bodyPr/>
        <a:lstStyle/>
        <a:p>
          <a:r>
            <a:rPr lang="en-US" dirty="0" smtClean="0"/>
            <a:t>When</a:t>
          </a:r>
          <a:endParaRPr lang="en-US" dirty="0"/>
        </a:p>
      </dgm:t>
    </dgm:pt>
    <dgm:pt modelId="{23A29593-ADDE-C14D-9C5F-F2191B640295}" type="parTrans" cxnId="{BF587C1A-937E-5645-B85D-D147B6E2342F}">
      <dgm:prSet/>
      <dgm:spPr/>
      <dgm:t>
        <a:bodyPr/>
        <a:lstStyle/>
        <a:p>
          <a:endParaRPr lang="en-US"/>
        </a:p>
      </dgm:t>
    </dgm:pt>
    <dgm:pt modelId="{04FD7E9C-5001-004F-90F3-DDB53E215F7F}" type="sibTrans" cxnId="{BF587C1A-937E-5645-B85D-D147B6E2342F}">
      <dgm:prSet/>
      <dgm:spPr/>
      <dgm:t>
        <a:bodyPr/>
        <a:lstStyle/>
        <a:p>
          <a:endParaRPr lang="en-US"/>
        </a:p>
      </dgm:t>
    </dgm:pt>
    <dgm:pt modelId="{BA423E53-5E29-534C-8A2D-23F8B8B1FE8C}" type="pres">
      <dgm:prSet presAssocID="{8738AF93-BAFE-D74D-9501-673335BF34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DE4E2D-5601-E04C-BE39-5725C95DCAFE}" type="pres">
      <dgm:prSet presAssocID="{8738AF93-BAFE-D74D-9501-673335BF34CB}" presName="cycle" presStyleCnt="0"/>
      <dgm:spPr/>
      <dgm:t>
        <a:bodyPr/>
        <a:lstStyle/>
        <a:p>
          <a:endParaRPr lang="en-US"/>
        </a:p>
      </dgm:t>
    </dgm:pt>
    <dgm:pt modelId="{9C72FE62-B222-A040-A806-C4BE89ADB961}" type="pres">
      <dgm:prSet presAssocID="{7C74E812-9AF6-8E4E-9F68-E8F4AB78520E}" presName="nodeFirstNode" presStyleLbl="node1" presStyleIdx="0" presStyleCnt="4" custScaleX="71920" custScaleY="48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FE3EB-CB55-854F-A96D-2AE2789FDBDD}" type="pres">
      <dgm:prSet presAssocID="{C72C88FA-D6B5-8049-AAD3-B21D8F922C4A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F0BC1B98-958B-EB4E-9B20-48ED9594B0EA}" type="pres">
      <dgm:prSet presAssocID="{1C7CB68C-6DFB-C94F-BF45-C4E45EF3A2A0}" presName="nodeFollowingNodes" presStyleLbl="node1" presStyleIdx="1" presStyleCnt="4" custScaleX="66437" custScaleY="55033" custRadScaleRad="125165" custRadScaleInc="5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4B709-9CD7-124A-9CF5-DC285D244BC1}" type="pres">
      <dgm:prSet presAssocID="{995E6305-C919-A740-80E1-4C26C57AB2A0}" presName="nodeFollowingNodes" presStyleLbl="node1" presStyleIdx="2" presStyleCnt="4" custScaleX="74697" custScaleY="46099" custRadScaleRad="122760" custRadScaleInc="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931A8-2D36-8748-A36F-8662A0371888}" type="pres">
      <dgm:prSet presAssocID="{13BCCF06-4411-8743-8502-46294C33F3F4}" presName="nodeFollowingNodes" presStyleLbl="node1" presStyleIdx="3" presStyleCnt="4" custScaleX="65416" custScaleY="50253" custRadScaleRad="125999" custRadScaleInc="6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587C1A-937E-5645-B85D-D147B6E2342F}" srcId="{8738AF93-BAFE-D74D-9501-673335BF34CB}" destId="{995E6305-C919-A740-80E1-4C26C57AB2A0}" srcOrd="2" destOrd="0" parTransId="{23A29593-ADDE-C14D-9C5F-F2191B640295}" sibTransId="{04FD7E9C-5001-004F-90F3-DDB53E215F7F}"/>
    <dgm:cxn modelId="{80C4320E-256B-324B-8279-984E62048F78}" srcId="{8738AF93-BAFE-D74D-9501-673335BF34CB}" destId="{1C7CB68C-6DFB-C94F-BF45-C4E45EF3A2A0}" srcOrd="1" destOrd="0" parTransId="{C704DC8B-401A-5A45-ADEF-43AA12945720}" sibTransId="{6F66AF51-CAA2-304F-8BBB-C33C9F6BABC1}"/>
    <dgm:cxn modelId="{66F20916-9D54-DE4F-89FC-F13EBFE30D29}" srcId="{8738AF93-BAFE-D74D-9501-673335BF34CB}" destId="{13BCCF06-4411-8743-8502-46294C33F3F4}" srcOrd="3" destOrd="0" parTransId="{6FB4C0FE-3C87-6649-A0B7-9B56FEC1B3B3}" sibTransId="{5653478D-1329-004C-9AC3-B9D4BCE133BF}"/>
    <dgm:cxn modelId="{6D7A5395-972B-A041-B698-56859B752D75}" type="presOf" srcId="{8738AF93-BAFE-D74D-9501-673335BF34CB}" destId="{BA423E53-5E29-534C-8A2D-23F8B8B1FE8C}" srcOrd="0" destOrd="0" presId="urn:microsoft.com/office/officeart/2005/8/layout/cycle3"/>
    <dgm:cxn modelId="{480CEDB2-D3C0-3F44-BF0B-2AD24847C21A}" type="presOf" srcId="{7C74E812-9AF6-8E4E-9F68-E8F4AB78520E}" destId="{9C72FE62-B222-A040-A806-C4BE89ADB961}" srcOrd="0" destOrd="0" presId="urn:microsoft.com/office/officeart/2005/8/layout/cycle3"/>
    <dgm:cxn modelId="{F6462346-D391-A440-A649-A8E85EF865E4}" type="presOf" srcId="{1C7CB68C-6DFB-C94F-BF45-C4E45EF3A2A0}" destId="{F0BC1B98-958B-EB4E-9B20-48ED9594B0EA}" srcOrd="0" destOrd="0" presId="urn:microsoft.com/office/officeart/2005/8/layout/cycle3"/>
    <dgm:cxn modelId="{2F4CDF37-922D-4945-B446-52D078BA6BB1}" type="presOf" srcId="{C72C88FA-D6B5-8049-AAD3-B21D8F922C4A}" destId="{970FE3EB-CB55-854F-A96D-2AE2789FDBDD}" srcOrd="0" destOrd="0" presId="urn:microsoft.com/office/officeart/2005/8/layout/cycle3"/>
    <dgm:cxn modelId="{E1D3DC0F-F058-4C49-9AD8-DFF92B7D022B}" type="presOf" srcId="{995E6305-C919-A740-80E1-4C26C57AB2A0}" destId="{39A4B709-9CD7-124A-9CF5-DC285D244BC1}" srcOrd="0" destOrd="0" presId="urn:microsoft.com/office/officeart/2005/8/layout/cycle3"/>
    <dgm:cxn modelId="{7178C00B-9E80-B84C-A064-9BE6410F7516}" srcId="{8738AF93-BAFE-D74D-9501-673335BF34CB}" destId="{7C74E812-9AF6-8E4E-9F68-E8F4AB78520E}" srcOrd="0" destOrd="0" parTransId="{C78DB1CF-1A1A-DA45-811C-76A283E56744}" sibTransId="{C72C88FA-D6B5-8049-AAD3-B21D8F922C4A}"/>
    <dgm:cxn modelId="{82D762DE-3924-394A-A645-9ADE0B6CA7CD}" type="presOf" srcId="{13BCCF06-4411-8743-8502-46294C33F3F4}" destId="{612931A8-2D36-8748-A36F-8662A0371888}" srcOrd="0" destOrd="0" presId="urn:microsoft.com/office/officeart/2005/8/layout/cycle3"/>
    <dgm:cxn modelId="{75866A65-36DC-024E-A6CD-9E6914934A93}" type="presParOf" srcId="{BA423E53-5E29-534C-8A2D-23F8B8B1FE8C}" destId="{E2DE4E2D-5601-E04C-BE39-5725C95DCAFE}" srcOrd="0" destOrd="0" presId="urn:microsoft.com/office/officeart/2005/8/layout/cycle3"/>
    <dgm:cxn modelId="{B788C18E-E609-D44A-AF62-E4BDC2063E5C}" type="presParOf" srcId="{E2DE4E2D-5601-E04C-BE39-5725C95DCAFE}" destId="{9C72FE62-B222-A040-A806-C4BE89ADB961}" srcOrd="0" destOrd="0" presId="urn:microsoft.com/office/officeart/2005/8/layout/cycle3"/>
    <dgm:cxn modelId="{D95B9CA2-2445-8A44-A339-BEDA860E9109}" type="presParOf" srcId="{E2DE4E2D-5601-E04C-BE39-5725C95DCAFE}" destId="{970FE3EB-CB55-854F-A96D-2AE2789FDBDD}" srcOrd="1" destOrd="0" presId="urn:microsoft.com/office/officeart/2005/8/layout/cycle3"/>
    <dgm:cxn modelId="{FBEDFD52-95E2-5D49-A8A3-F548223A0EBA}" type="presParOf" srcId="{E2DE4E2D-5601-E04C-BE39-5725C95DCAFE}" destId="{F0BC1B98-958B-EB4E-9B20-48ED9594B0EA}" srcOrd="2" destOrd="0" presId="urn:microsoft.com/office/officeart/2005/8/layout/cycle3"/>
    <dgm:cxn modelId="{D4BD3A0D-36A7-8840-B4D9-70489F8B5B09}" type="presParOf" srcId="{E2DE4E2D-5601-E04C-BE39-5725C95DCAFE}" destId="{39A4B709-9CD7-124A-9CF5-DC285D244BC1}" srcOrd="3" destOrd="0" presId="urn:microsoft.com/office/officeart/2005/8/layout/cycle3"/>
    <dgm:cxn modelId="{79490729-02C3-8F4A-91DF-88FF0C03A6BE}" type="presParOf" srcId="{E2DE4E2D-5601-E04C-BE39-5725C95DCAFE}" destId="{612931A8-2D36-8748-A36F-8662A0371888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FE3EB-CB55-854F-A96D-2AE2789FDBDD}">
      <dsp:nvSpPr>
        <dsp:cNvPr id="0" name=""/>
        <dsp:cNvSpPr/>
      </dsp:nvSpPr>
      <dsp:spPr>
        <a:xfrm>
          <a:off x="1869628" y="229276"/>
          <a:ext cx="4399427" cy="4399427"/>
        </a:xfrm>
        <a:prstGeom prst="circularArrow">
          <a:avLst>
            <a:gd name="adj1" fmla="val 4668"/>
            <a:gd name="adj2" fmla="val 272909"/>
            <a:gd name="adj3" fmla="val 13865136"/>
            <a:gd name="adj4" fmla="val 17366860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2FE62-B222-A040-A806-C4BE89ADB961}">
      <dsp:nvSpPr>
        <dsp:cNvPr id="0" name=""/>
        <dsp:cNvSpPr/>
      </dsp:nvSpPr>
      <dsp:spPr>
        <a:xfrm>
          <a:off x="3032848" y="380848"/>
          <a:ext cx="2072989" cy="697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Why</a:t>
          </a:r>
          <a:endParaRPr lang="en-US" sz="2700" kern="1200" dirty="0"/>
        </a:p>
      </dsp:txBody>
      <dsp:txXfrm>
        <a:off x="3066913" y="414913"/>
        <a:ext cx="2004859" cy="629687"/>
      </dsp:txXfrm>
    </dsp:sp>
    <dsp:sp modelId="{F0BC1B98-958B-EB4E-9B20-48ED9594B0EA}">
      <dsp:nvSpPr>
        <dsp:cNvPr id="0" name=""/>
        <dsp:cNvSpPr/>
      </dsp:nvSpPr>
      <dsp:spPr>
        <a:xfrm>
          <a:off x="5084627" y="2045537"/>
          <a:ext cx="1914949" cy="7931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What</a:t>
          </a:r>
          <a:endParaRPr lang="en-US" sz="2700" kern="1200" dirty="0"/>
        </a:p>
      </dsp:txBody>
      <dsp:txXfrm>
        <a:off x="5123344" y="2084254"/>
        <a:ext cx="1837515" cy="715689"/>
      </dsp:txXfrm>
    </dsp:sp>
    <dsp:sp modelId="{39A4B709-9CD7-124A-9CF5-DC285D244BC1}">
      <dsp:nvSpPr>
        <dsp:cNvPr id="0" name=""/>
        <dsp:cNvSpPr/>
      </dsp:nvSpPr>
      <dsp:spPr>
        <a:xfrm>
          <a:off x="2971796" y="3916369"/>
          <a:ext cx="2153032" cy="664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When</a:t>
          </a:r>
          <a:endParaRPr lang="en-US" sz="2700" kern="1200" dirty="0"/>
        </a:p>
      </dsp:txBody>
      <dsp:txXfrm>
        <a:off x="3004228" y="3948801"/>
        <a:ext cx="2088168" cy="599504"/>
      </dsp:txXfrm>
    </dsp:sp>
    <dsp:sp modelId="{612931A8-2D36-8748-A36F-8662A0371888}">
      <dsp:nvSpPr>
        <dsp:cNvPr id="0" name=""/>
        <dsp:cNvSpPr/>
      </dsp:nvSpPr>
      <dsp:spPr>
        <a:xfrm>
          <a:off x="1143007" y="1782760"/>
          <a:ext cx="1885520" cy="724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How</a:t>
          </a:r>
          <a:endParaRPr lang="en-US" sz="2700" kern="1200" dirty="0"/>
        </a:p>
      </dsp:txBody>
      <dsp:txXfrm>
        <a:off x="1178361" y="1818114"/>
        <a:ext cx="1814812" cy="653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F22BE-FBF9-0F4C-9F57-32014A2A029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0B331-2926-984E-B25C-BCD02B017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2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1E0E6-563E-6847-B4CD-8059946BF1E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4BE9D-00A4-434A-8250-60F695DD6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1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Adjusted hazard ratios of comorbidities on all-cause mortality, stratified by age category, among breast cancer patients aged 66 years or older, Surveillance, Epidemiology, and End Results–Medicare 1992–2000. The hazard ratios were fully adjusted for race and/or ethnicity, stage category, grade category, estrogen receptor status, surgery, chemotherapy, radiation, and all other comorbid conditions. COPD = chronic obstructive pulmonary disease, PVD = peripheral vascular disease.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effect was quantitatively similar to the effect seen by stage.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CCI was associated with survival, previous studies only reported the index score, not individual conditions. There may be meaningful differences between some patients with cancer.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we found that conditions such as liver disease, chronic renal failure, dementia, and congestive heart failure produce the highest hazard ratios of all-cause mortality and that patients with these conditions diagnosed at stage I have survival experiences similar to those of patients with stage III and IV tumors lacking any coexisting disease. Interestingly, in this study, the hazard ratios of all-cause mortality for individual comorbidities differed somewhat from the weights assigned to each comorbidity in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Charlson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Comorbidity Index Score.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2CA8-4DEB-4D28-86AD-B56E1EAE10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figure: average life expectancy</a:t>
            </a:r>
            <a:r>
              <a:rPr lang="en-US" baseline="0" dirty="0" smtClean="0"/>
              <a:t> among individuals with selected conditions by numbers of chronic conditions at age 67, 2008. From Medicare beneficiary summary file and CCW 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4BE9D-00A4-434A-8250-60F695DD62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09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9850" y="914400"/>
            <a:ext cx="4179888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3600" i="1" dirty="0" smtClean="0"/>
              <a:t>Increased risk of</a:t>
            </a:r>
            <a:r>
              <a:rPr lang="en-US" sz="3600" dirty="0" smtClean="0"/>
              <a:t>: </a:t>
            </a:r>
          </a:p>
          <a:p>
            <a:pPr lvl="1"/>
            <a:r>
              <a:rPr lang="en-US" sz="3600" dirty="0" smtClean="0"/>
              <a:t>Death</a:t>
            </a:r>
          </a:p>
          <a:p>
            <a:pPr lvl="1"/>
            <a:r>
              <a:rPr lang="en-US" sz="3600" dirty="0" smtClean="0"/>
              <a:t>Institutionalization</a:t>
            </a:r>
          </a:p>
          <a:p>
            <a:pPr lvl="1"/>
            <a:r>
              <a:rPr lang="en-US" sz="3600" dirty="0" smtClean="0"/>
              <a:t>Increased utilization of healthcare resources</a:t>
            </a:r>
            <a:r>
              <a:rPr lang="en-US" sz="3600" dirty="0" smtClean="0">
                <a:sym typeface="Wingdings"/>
              </a:rPr>
              <a:t>80% of Medicare funds are spent on patients with four or more chronic conditions</a:t>
            </a:r>
            <a:endParaRPr lang="en-US" sz="3600" dirty="0" smtClean="0"/>
          </a:p>
          <a:p>
            <a:pPr lvl="1"/>
            <a:r>
              <a:rPr lang="en-US" sz="3600" dirty="0" smtClean="0"/>
              <a:t>Decreased quality of life</a:t>
            </a:r>
          </a:p>
          <a:p>
            <a:pPr lvl="1"/>
            <a:r>
              <a:rPr lang="en-US" sz="3600" dirty="0" smtClean="0"/>
              <a:t>Higher rates of adverse effects of treatment or interventions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4BE9D-00A4-434A-8250-60F695DD62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4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“big deal” slide.  Emphasize that this is what geriatric health providers do everyday, struggle with everyday.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B6333-8A1F-44F7-8075-01F908087C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06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B6333-8A1F-44F7-8075-01F908087C0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599A-3185-AF44-BFD5-E76F00FE34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8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D5A8-FBD3-C247-967D-74F07E5A6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7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99B2-1A3D-984A-A85E-0B6B6FE80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18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52F69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52F69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52F69"/>
              </a:solidFill>
              <a:latin typeface="Calibri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E3BE906-E1A1-479C-A10C-6E7A254BE853}" type="datetimeFigureOut">
              <a:rPr lang="en-US" smtClean="0">
                <a:latin typeface="Calibri"/>
              </a:rPr>
              <a:pPr/>
              <a:t>5/11/2015</a:t>
            </a:fld>
            <a:endParaRPr lang="en-US">
              <a:latin typeface="Calibri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64179F-251D-43AF-8504-4D26CE72B0FE}" type="slidenum">
              <a:rPr lang="en-US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744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E906-E1A1-479C-A10C-6E7A254BE853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5/11/2015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64179F-251D-43AF-8504-4D26CE72B0FE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8002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52F69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52F69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52F69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E906-E1A1-479C-A10C-6E7A254BE853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5/11/2015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264179F-251D-43AF-8504-4D26CE72B0FE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355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E3BE906-E1A1-479C-A10C-6E7A254BE853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5/11/2015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264179F-251D-43AF-8504-4D26CE72B0FE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93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E3BE906-E1A1-479C-A10C-6E7A254BE853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5/11/2015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264179F-251D-43AF-8504-4D26CE72B0FE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93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E906-E1A1-479C-A10C-6E7A254BE853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5/11/2015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64179F-251D-43AF-8504-4D26CE72B0FE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261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E906-E1A1-479C-A10C-6E7A254BE853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5/11/2015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64179F-251D-43AF-8504-4D26CE72B0FE}" type="slidenum">
              <a:rPr lang="en-US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241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E906-E1A1-479C-A10C-6E7A254BE853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5/11/2015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64179F-251D-43AF-8504-4D26CE72B0FE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6382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985F-020A-ED4D-B21F-DDC6F70F6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35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52F69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52F69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52F69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52F69"/>
              </a:solidFill>
              <a:latin typeface="Calibri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E3BE906-E1A1-479C-A10C-6E7A254BE853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5/11/2015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264179F-251D-43AF-8504-4D26CE72B0FE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677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E906-E1A1-479C-A10C-6E7A254BE853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5/11/2015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179F-251D-43AF-8504-4D26CE72B0FE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180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E3BE906-E1A1-479C-A10C-6E7A254BE853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5/11/2015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52F69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52F69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52F69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264179F-251D-43AF-8504-4D26CE72B0FE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8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249488"/>
            <a:ext cx="4038600" cy="4324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2249488"/>
            <a:ext cx="4038600" cy="43243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a typeface="ＭＳ Ｐゴシック" charset="0"/>
                <a:cs typeface="Arial" charset="0"/>
              </a:defRPr>
            </a:lvl1pPr>
          </a:lstStyle>
          <a:p>
            <a:fld id="{DCD40CFD-0095-4640-A68F-FBDDFC3DAFAF}" type="datetime1">
              <a:rPr lang="en-US">
                <a:solidFill>
                  <a:srgbClr val="FEB80A"/>
                </a:solidFill>
                <a:latin typeface="Calibri"/>
              </a:rPr>
              <a:pPr/>
              <a:t>5/11/2015</a:t>
            </a:fld>
            <a:endParaRPr lang="en-US">
              <a:solidFill>
                <a:srgbClr val="FEB80A"/>
              </a:solidFill>
              <a:latin typeface="Calibri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EB80A"/>
              </a:solidFill>
              <a:latin typeface="Calibri"/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187BD2-CB59-1C4E-BAA8-C4F01B6FDA86}" type="slidenum">
              <a:rPr lang="en-US">
                <a:solidFill>
                  <a:srgbClr val="FEB80A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EB80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174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F896-02D6-FF4E-8F41-69FCB93FA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6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BE06-97A2-3A43-AEDE-C8C229691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1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B9AF-44B7-9449-B97F-8335708DE6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7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7ADF-ACC4-7449-B112-34FFCFB3F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2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95E6-77CB-BD4F-AF0E-470EE479A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0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C56A-3232-D841-B12C-F4F42EA7A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9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DDA9-5FCA-A843-B6D6-DF4DE6F694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4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88F8B-698D-C64B-9743-9756E83055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4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E3BE906-E1A1-479C-A10C-6E7A254BE853}" type="datetimeFigureOut">
              <a:rPr lang="en-US" smtClean="0">
                <a:solidFill>
                  <a:srgbClr val="FFFFFF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5/11/2015</a:t>
            </a:fld>
            <a:endParaRPr lang="en-US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52F69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52F69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52F69"/>
              </a:solidFill>
              <a:latin typeface="Calibri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264179F-251D-43AF-8504-4D26CE72B0FE}" type="slidenum">
              <a:rPr lang="en-US" smtClean="0"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1247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Comorbidity and Multimorbidity:</a:t>
            </a:r>
            <a:br>
              <a:rPr lang="en-US" dirty="0" smtClean="0"/>
            </a:br>
            <a:r>
              <a:rPr lang="en-US" dirty="0" smtClean="0"/>
              <a:t>Measurement and Interventions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Holly M. Holmes, MD, MS</a:t>
            </a:r>
          </a:p>
          <a:p>
            <a:r>
              <a:rPr lang="en-US" dirty="0" err="1" smtClean="0"/>
              <a:t>Dept</a:t>
            </a:r>
            <a:r>
              <a:rPr lang="en-US" dirty="0" smtClean="0"/>
              <a:t> of General Internal Medicine</a:t>
            </a:r>
            <a:endParaRPr lang="en-US" dirty="0"/>
          </a:p>
        </p:txBody>
      </p:sp>
      <p:pic>
        <p:nvPicPr>
          <p:cNvPr id="4" name="Picture 3" descr="MDACC_2C_RGB_TC_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04" y="5486400"/>
            <a:ext cx="2726592" cy="89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08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2" y="2283768"/>
            <a:ext cx="4560838" cy="356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1112862" y="6403702"/>
            <a:ext cx="6612434" cy="24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77925" eaLnBrk="0" hangingPunct="0">
              <a:tabLst>
                <a:tab pos="933450" algn="l"/>
                <a:tab pos="1866900" algn="l"/>
                <a:tab pos="2800350" algn="l"/>
                <a:tab pos="3735388" algn="l"/>
                <a:tab pos="4668838" algn="l"/>
                <a:tab pos="5602288" algn="l"/>
                <a:tab pos="6535738" algn="l"/>
                <a:tab pos="7470775" algn="l"/>
                <a:tab pos="8404225" algn="l"/>
                <a:tab pos="9337675" algn="l"/>
              </a:tabLst>
              <a:defRPr sz="3600">
                <a:solidFill>
                  <a:srgbClr val="595650"/>
                </a:solidFill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defRPr>
            </a:lvl1pPr>
            <a:lvl2pPr marL="742950" indent="-285750" defTabSz="1177925" eaLnBrk="0" hangingPunct="0">
              <a:tabLst>
                <a:tab pos="933450" algn="l"/>
                <a:tab pos="1866900" algn="l"/>
                <a:tab pos="2800350" algn="l"/>
                <a:tab pos="3735388" algn="l"/>
                <a:tab pos="4668838" algn="l"/>
                <a:tab pos="5602288" algn="l"/>
                <a:tab pos="6535738" algn="l"/>
                <a:tab pos="7470775" algn="l"/>
                <a:tab pos="8404225" algn="l"/>
                <a:tab pos="9337675" algn="l"/>
              </a:tabLst>
              <a:defRPr sz="3600">
                <a:solidFill>
                  <a:srgbClr val="595650"/>
                </a:solidFill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defRPr>
            </a:lvl2pPr>
            <a:lvl3pPr marL="1143000" indent="-228600" defTabSz="1177925" eaLnBrk="0" hangingPunct="0">
              <a:tabLst>
                <a:tab pos="933450" algn="l"/>
                <a:tab pos="1866900" algn="l"/>
                <a:tab pos="2800350" algn="l"/>
                <a:tab pos="3735388" algn="l"/>
                <a:tab pos="4668838" algn="l"/>
                <a:tab pos="5602288" algn="l"/>
                <a:tab pos="6535738" algn="l"/>
                <a:tab pos="7470775" algn="l"/>
                <a:tab pos="8404225" algn="l"/>
                <a:tab pos="9337675" algn="l"/>
              </a:tabLst>
              <a:defRPr sz="3600">
                <a:solidFill>
                  <a:srgbClr val="595650"/>
                </a:solidFill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defRPr>
            </a:lvl3pPr>
            <a:lvl4pPr marL="1600200" indent="-228600" defTabSz="1177925" eaLnBrk="0" hangingPunct="0">
              <a:tabLst>
                <a:tab pos="933450" algn="l"/>
                <a:tab pos="1866900" algn="l"/>
                <a:tab pos="2800350" algn="l"/>
                <a:tab pos="3735388" algn="l"/>
                <a:tab pos="4668838" algn="l"/>
                <a:tab pos="5602288" algn="l"/>
                <a:tab pos="6535738" algn="l"/>
                <a:tab pos="7470775" algn="l"/>
                <a:tab pos="8404225" algn="l"/>
                <a:tab pos="9337675" algn="l"/>
              </a:tabLst>
              <a:defRPr sz="3600">
                <a:solidFill>
                  <a:srgbClr val="595650"/>
                </a:solidFill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defRPr>
            </a:lvl4pPr>
            <a:lvl5pPr marL="2057400" indent="-228600" defTabSz="1177925" eaLnBrk="0" hangingPunct="0">
              <a:tabLst>
                <a:tab pos="933450" algn="l"/>
                <a:tab pos="1866900" algn="l"/>
                <a:tab pos="2800350" algn="l"/>
                <a:tab pos="3735388" algn="l"/>
                <a:tab pos="4668838" algn="l"/>
                <a:tab pos="5602288" algn="l"/>
                <a:tab pos="6535738" algn="l"/>
                <a:tab pos="7470775" algn="l"/>
                <a:tab pos="8404225" algn="l"/>
                <a:tab pos="9337675" algn="l"/>
              </a:tabLst>
              <a:defRPr sz="3600">
                <a:solidFill>
                  <a:srgbClr val="595650"/>
                </a:solidFill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defRPr>
            </a:lvl5pPr>
            <a:lvl6pPr marL="2514600" indent="-228600" algn="ctr" defTabSz="1177925"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  <a:tab pos="1866900" algn="l"/>
                <a:tab pos="2800350" algn="l"/>
                <a:tab pos="3735388" algn="l"/>
                <a:tab pos="4668838" algn="l"/>
                <a:tab pos="5602288" algn="l"/>
                <a:tab pos="6535738" algn="l"/>
                <a:tab pos="7470775" algn="l"/>
                <a:tab pos="8404225" algn="l"/>
                <a:tab pos="9337675" algn="l"/>
              </a:tabLst>
              <a:defRPr sz="3600">
                <a:solidFill>
                  <a:srgbClr val="595650"/>
                </a:solidFill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defRPr>
            </a:lvl6pPr>
            <a:lvl7pPr marL="2971800" indent="-228600" algn="ctr" defTabSz="1177925"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  <a:tab pos="1866900" algn="l"/>
                <a:tab pos="2800350" algn="l"/>
                <a:tab pos="3735388" algn="l"/>
                <a:tab pos="4668838" algn="l"/>
                <a:tab pos="5602288" algn="l"/>
                <a:tab pos="6535738" algn="l"/>
                <a:tab pos="7470775" algn="l"/>
                <a:tab pos="8404225" algn="l"/>
                <a:tab pos="9337675" algn="l"/>
              </a:tabLst>
              <a:defRPr sz="3600">
                <a:solidFill>
                  <a:srgbClr val="595650"/>
                </a:solidFill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defRPr>
            </a:lvl7pPr>
            <a:lvl8pPr marL="3429000" indent="-228600" algn="ctr" defTabSz="1177925"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  <a:tab pos="1866900" algn="l"/>
                <a:tab pos="2800350" algn="l"/>
                <a:tab pos="3735388" algn="l"/>
                <a:tab pos="4668838" algn="l"/>
                <a:tab pos="5602288" algn="l"/>
                <a:tab pos="6535738" algn="l"/>
                <a:tab pos="7470775" algn="l"/>
                <a:tab pos="8404225" algn="l"/>
                <a:tab pos="9337675" algn="l"/>
              </a:tabLst>
              <a:defRPr sz="3600">
                <a:solidFill>
                  <a:srgbClr val="595650"/>
                </a:solidFill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defRPr>
            </a:lvl8pPr>
            <a:lvl9pPr marL="3886200" indent="-228600" algn="ctr" defTabSz="1177925"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  <a:tab pos="1866900" algn="l"/>
                <a:tab pos="2800350" algn="l"/>
                <a:tab pos="3735388" algn="l"/>
                <a:tab pos="4668838" algn="l"/>
                <a:tab pos="5602288" algn="l"/>
                <a:tab pos="6535738" algn="l"/>
                <a:tab pos="7470775" algn="l"/>
                <a:tab pos="8404225" algn="l"/>
                <a:tab pos="9337675" algn="l"/>
              </a:tabLst>
              <a:defRPr sz="3600">
                <a:solidFill>
                  <a:srgbClr val="595650"/>
                </a:solidFill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defRPr>
            </a:lvl9pPr>
          </a:lstStyle>
          <a:p>
            <a:pPr eaLnBrk="1" hangingPunct="1">
              <a:lnSpc>
                <a:spcPct val="97000"/>
              </a:lnSpc>
              <a:buClr>
                <a:srgbClr val="000000"/>
              </a:buClr>
              <a:buSzPct val="45000"/>
            </a:pPr>
            <a:r>
              <a:rPr lang="en-GB" sz="1600" dirty="0" err="1">
                <a:solidFill>
                  <a:schemeClr val="tx1"/>
                </a:solidFill>
                <a:latin typeface="Arial" charset="0"/>
              </a:rPr>
              <a:t>Koroukian</a:t>
            </a:r>
            <a:r>
              <a:rPr lang="en-GB" sz="1600" dirty="0">
                <a:solidFill>
                  <a:schemeClr val="tx1"/>
                </a:solidFill>
                <a:latin typeface="Arial" charset="0"/>
              </a:rPr>
              <a:t>, S. M. et al. </a:t>
            </a:r>
            <a:r>
              <a:rPr lang="en-GB" sz="1600" i="1" dirty="0">
                <a:solidFill>
                  <a:schemeClr val="tx1"/>
                </a:solidFill>
                <a:latin typeface="Arial" charset="0"/>
              </a:rPr>
              <a:t>J </a:t>
            </a:r>
            <a:r>
              <a:rPr lang="en-GB" sz="1600" i="1" dirty="0" err="1">
                <a:solidFill>
                  <a:schemeClr val="tx1"/>
                </a:solidFill>
                <a:latin typeface="Arial" charset="0"/>
              </a:rPr>
              <a:t>Clin</a:t>
            </a:r>
            <a:r>
              <a:rPr lang="en-GB" sz="1600" i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600" i="1" dirty="0" err="1">
                <a:solidFill>
                  <a:schemeClr val="tx1"/>
                </a:solidFill>
                <a:latin typeface="Arial" charset="0"/>
              </a:rPr>
              <a:t>Oncol</a:t>
            </a:r>
            <a:r>
              <a:rPr lang="en-GB" sz="1600" dirty="0">
                <a:solidFill>
                  <a:schemeClr val="tx1"/>
                </a:solidFill>
                <a:latin typeface="Arial" charset="0"/>
              </a:rPr>
              <a:t>; 24:2304-2310 2006</a:t>
            </a: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508992" y="1766962"/>
            <a:ext cx="2062758" cy="37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3600">
                <a:solidFill>
                  <a:srgbClr val="595650"/>
                </a:solidFill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defRPr>
            </a:lvl1pPr>
            <a:lvl2pPr marL="742950" indent="-285750" eaLnBrk="0" hangingPunct="0">
              <a:defRPr sz="3600">
                <a:solidFill>
                  <a:srgbClr val="595650"/>
                </a:solidFill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defRPr>
            </a:lvl2pPr>
            <a:lvl3pPr marL="1143000" indent="-228600" eaLnBrk="0" hangingPunct="0">
              <a:defRPr sz="3600">
                <a:solidFill>
                  <a:srgbClr val="595650"/>
                </a:solidFill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defRPr>
            </a:lvl3pPr>
            <a:lvl4pPr marL="1600200" indent="-228600" eaLnBrk="0" hangingPunct="0">
              <a:defRPr sz="3600">
                <a:solidFill>
                  <a:srgbClr val="595650"/>
                </a:solidFill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defRPr>
            </a:lvl4pPr>
            <a:lvl5pPr marL="2057400" indent="-228600" eaLnBrk="0" hangingPunct="0">
              <a:defRPr sz="3600">
                <a:solidFill>
                  <a:srgbClr val="595650"/>
                </a:solidFill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Colorectal Cancer</a:t>
            </a: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5262935" y="1766962"/>
            <a:ext cx="1685479" cy="37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3600">
                <a:solidFill>
                  <a:srgbClr val="595650"/>
                </a:solidFill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defRPr>
            </a:lvl1pPr>
            <a:lvl2pPr marL="742950" indent="-285750" eaLnBrk="0" hangingPunct="0">
              <a:defRPr sz="3600">
                <a:solidFill>
                  <a:srgbClr val="595650"/>
                </a:solidFill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defRPr>
            </a:lvl2pPr>
            <a:lvl3pPr marL="1143000" indent="-228600" eaLnBrk="0" hangingPunct="0">
              <a:defRPr sz="3600">
                <a:solidFill>
                  <a:srgbClr val="595650"/>
                </a:solidFill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defRPr>
            </a:lvl3pPr>
            <a:lvl4pPr marL="1600200" indent="-228600" eaLnBrk="0" hangingPunct="0">
              <a:defRPr sz="3600">
                <a:solidFill>
                  <a:srgbClr val="595650"/>
                </a:solidFill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defRPr>
            </a:lvl4pPr>
            <a:lvl5pPr marL="2057400" indent="-228600" eaLnBrk="0" hangingPunct="0">
              <a:defRPr sz="3600">
                <a:solidFill>
                  <a:srgbClr val="595650"/>
                </a:solidFill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ヒラギノ明朝 ProN W3" charset="0"/>
                <a:cs typeface="ヒラギノ明朝 ProN W3" charset="0"/>
                <a:sym typeface="Hoefler Text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Breast Cancer</a:t>
            </a:r>
          </a:p>
        </p:txBody>
      </p:sp>
      <p:pic>
        <p:nvPicPr>
          <p:cNvPr id="4403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91581"/>
            <a:ext cx="4401219" cy="356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6838" y="1855143"/>
            <a:ext cx="2890986" cy="400720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>
              <a:defRPr/>
            </a:pPr>
            <a:r>
              <a:rPr lang="en-US" sz="2000" b="1" dirty="0">
                <a:sym typeface="Hoefler Text" pitchFamily="18" charset="0"/>
              </a:rPr>
              <a:t>Colorectal Cancer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3027" y="1855143"/>
            <a:ext cx="2890986" cy="400720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>
              <a:defRPr/>
            </a:pPr>
            <a:r>
              <a:rPr lang="en-US" sz="2000" b="1" dirty="0">
                <a:sym typeface="Hoefler Text" pitchFamily="18" charset="0"/>
              </a:rPr>
              <a:t>Breast Cancer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Comorbidity </a:t>
            </a:r>
            <a:r>
              <a:rPr lang="en-US" sz="3200" dirty="0" smtClean="0">
                <a:latin typeface="ＭＳ ゴシック"/>
                <a:ea typeface="ＭＳ ゴシック"/>
                <a:cs typeface="ＭＳ ゴシック"/>
              </a:rPr>
              <a:t>≠</a:t>
            </a:r>
            <a:r>
              <a:rPr lang="en-US" sz="3200" dirty="0" smtClean="0"/>
              <a:t>Disability </a:t>
            </a:r>
            <a:r>
              <a:rPr lang="en-US" sz="3200" dirty="0" smtClean="0">
                <a:latin typeface="ＭＳ ゴシック"/>
                <a:ea typeface="ＭＳ ゴシック"/>
                <a:cs typeface="ＭＳ ゴシック"/>
              </a:rPr>
              <a:t>≠</a:t>
            </a:r>
            <a:r>
              <a:rPr lang="en-US" sz="3200" dirty="0" smtClean="0"/>
              <a:t>Geriatric Syndromes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7186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Multimorbidity?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9001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848" y="6417487"/>
            <a:ext cx="454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Koroukian</a:t>
            </a:r>
            <a:r>
              <a:rPr lang="en-US" dirty="0" smtClean="0"/>
              <a:t> S, et al. J Geriatr </a:t>
            </a:r>
            <a:r>
              <a:rPr lang="en-US" dirty="0" err="1" smtClean="0"/>
              <a:t>Oncol</a:t>
            </a:r>
            <a:r>
              <a:rPr lang="en-US" dirty="0" smtClean="0"/>
              <a:t> 2011;2:200-8.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dirty="0" smtClean="0"/>
              <a:t>More than half of people 65 and older have 3+ chronic conditions</a:t>
            </a:r>
          </a:p>
        </p:txBody>
      </p:sp>
      <p:grpSp>
        <p:nvGrpSpPr>
          <p:cNvPr id="2" name="Diagram 3"/>
          <p:cNvGrpSpPr>
            <a:grpSpLocks/>
          </p:cNvGrpSpPr>
          <p:nvPr/>
        </p:nvGrpSpPr>
        <p:grpSpPr bwMode="auto">
          <a:xfrm>
            <a:off x="903288" y="2233613"/>
            <a:ext cx="3451225" cy="3252788"/>
            <a:chOff x="3113" y="1226"/>
            <a:chExt cx="2174" cy="2049"/>
          </a:xfrm>
        </p:grpSpPr>
        <p:sp>
          <p:nvSpPr>
            <p:cNvPr id="3" name="_s32772"/>
            <p:cNvSpPr>
              <a:spLocks noChangeShapeType="1"/>
            </p:cNvSpPr>
            <p:nvPr/>
          </p:nvSpPr>
          <p:spPr bwMode="auto">
            <a:xfrm flipH="1">
              <a:off x="3676" y="2586"/>
              <a:ext cx="263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_s32773"/>
            <p:cNvSpPr>
              <a:spLocks noChangeArrowheads="1"/>
            </p:cNvSpPr>
            <p:nvPr/>
          </p:nvSpPr>
          <p:spPr bwMode="auto">
            <a:xfrm>
              <a:off x="3113" y="2586"/>
              <a:ext cx="679" cy="6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Comorbid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Disease</a:t>
              </a:r>
            </a:p>
          </p:txBody>
        </p:sp>
        <p:sp>
          <p:nvSpPr>
            <p:cNvPr id="5" name="_s32774"/>
            <p:cNvSpPr>
              <a:spLocks noChangeShapeType="1"/>
            </p:cNvSpPr>
            <p:nvPr/>
          </p:nvSpPr>
          <p:spPr bwMode="auto">
            <a:xfrm>
              <a:off x="4461" y="2585"/>
              <a:ext cx="262" cy="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_s32775"/>
            <p:cNvSpPr>
              <a:spLocks noChangeArrowheads="1"/>
            </p:cNvSpPr>
            <p:nvPr/>
          </p:nvSpPr>
          <p:spPr bwMode="auto">
            <a:xfrm>
              <a:off x="4608" y="2586"/>
              <a:ext cx="679" cy="6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Comorbid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Disease</a:t>
              </a:r>
            </a:p>
          </p:txBody>
        </p:sp>
        <p:sp>
          <p:nvSpPr>
            <p:cNvPr id="7" name="_s32776"/>
            <p:cNvSpPr>
              <a:spLocks noChangeShapeType="1"/>
            </p:cNvSpPr>
            <p:nvPr/>
          </p:nvSpPr>
          <p:spPr bwMode="auto">
            <a:xfrm flipV="1">
              <a:off x="4200" y="1830"/>
              <a:ext cx="0" cy="3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_s32777"/>
            <p:cNvSpPr>
              <a:spLocks noChangeArrowheads="1"/>
            </p:cNvSpPr>
            <p:nvPr/>
          </p:nvSpPr>
          <p:spPr bwMode="auto">
            <a:xfrm>
              <a:off x="3840" y="1226"/>
              <a:ext cx="720" cy="7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Comorbid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Disease</a:t>
              </a:r>
            </a:p>
          </p:txBody>
        </p:sp>
        <p:sp>
          <p:nvSpPr>
            <p:cNvPr id="9" name="_s32778"/>
            <p:cNvSpPr>
              <a:spLocks noChangeArrowheads="1"/>
            </p:cNvSpPr>
            <p:nvPr/>
          </p:nvSpPr>
          <p:spPr bwMode="auto">
            <a:xfrm>
              <a:off x="3840" y="2075"/>
              <a:ext cx="662" cy="6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Index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Disease</a:t>
              </a:r>
            </a:p>
          </p:txBody>
        </p:sp>
      </p:grpSp>
      <p:grpSp>
        <p:nvGrpSpPr>
          <p:cNvPr id="10" name="Diagram 12"/>
          <p:cNvGrpSpPr>
            <a:grpSpLocks/>
          </p:cNvGrpSpPr>
          <p:nvPr/>
        </p:nvGrpSpPr>
        <p:grpSpPr bwMode="auto">
          <a:xfrm>
            <a:off x="4648200" y="1524000"/>
            <a:ext cx="4038600" cy="4056063"/>
            <a:chOff x="288" y="1152"/>
            <a:chExt cx="2544" cy="2555"/>
          </a:xfrm>
        </p:grpSpPr>
        <p:sp>
          <p:nvSpPr>
            <p:cNvPr id="11" name="_s32781"/>
            <p:cNvSpPr>
              <a:spLocks noChangeArrowheads="1" noTextEdit="1"/>
            </p:cNvSpPr>
            <p:nvPr/>
          </p:nvSpPr>
          <p:spPr bwMode="auto">
            <a:xfrm>
              <a:off x="1083" y="1590"/>
              <a:ext cx="954" cy="954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_s32782"/>
            <p:cNvSpPr>
              <a:spLocks noChangeArrowheads="1"/>
            </p:cNvSpPr>
            <p:nvPr/>
          </p:nvSpPr>
          <p:spPr bwMode="auto">
            <a:xfrm>
              <a:off x="1433" y="1257"/>
              <a:ext cx="25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Multimorbidity</a:t>
              </a:r>
            </a:p>
          </p:txBody>
        </p:sp>
        <p:sp>
          <p:nvSpPr>
            <p:cNvPr id="13" name="_s32783"/>
            <p:cNvSpPr>
              <a:spLocks noChangeArrowheads="1" noTextEdit="1"/>
            </p:cNvSpPr>
            <p:nvPr/>
          </p:nvSpPr>
          <p:spPr bwMode="auto">
            <a:xfrm>
              <a:off x="1446" y="1953"/>
              <a:ext cx="954" cy="954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_s32784"/>
            <p:cNvSpPr>
              <a:spLocks noChangeArrowheads="1"/>
            </p:cNvSpPr>
            <p:nvPr/>
          </p:nvSpPr>
          <p:spPr bwMode="auto">
            <a:xfrm>
              <a:off x="2495" y="2311"/>
              <a:ext cx="25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_s32785"/>
            <p:cNvSpPr>
              <a:spLocks noChangeArrowheads="1" noTextEdit="1"/>
            </p:cNvSpPr>
            <p:nvPr/>
          </p:nvSpPr>
          <p:spPr bwMode="auto">
            <a:xfrm>
              <a:off x="1083" y="2316"/>
              <a:ext cx="954" cy="954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_s32786"/>
            <p:cNvSpPr>
              <a:spLocks noChangeArrowheads="1"/>
            </p:cNvSpPr>
            <p:nvPr/>
          </p:nvSpPr>
          <p:spPr bwMode="auto">
            <a:xfrm>
              <a:off x="1433" y="3365"/>
              <a:ext cx="25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Patient</a:t>
              </a:r>
            </a:p>
          </p:txBody>
        </p:sp>
        <p:sp>
          <p:nvSpPr>
            <p:cNvPr id="17" name="_s32787"/>
            <p:cNvSpPr>
              <a:spLocks noChangeArrowheads="1" noTextEdit="1"/>
            </p:cNvSpPr>
            <p:nvPr/>
          </p:nvSpPr>
          <p:spPr bwMode="auto">
            <a:xfrm>
              <a:off x="720" y="1953"/>
              <a:ext cx="954" cy="954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4670">
              <a:solidFill>
                <a:schemeClr val="fol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_s32788"/>
            <p:cNvSpPr>
              <a:spLocks noChangeArrowheads="1"/>
            </p:cNvSpPr>
            <p:nvPr/>
          </p:nvSpPr>
          <p:spPr bwMode="auto">
            <a:xfrm>
              <a:off x="371" y="2311"/>
              <a:ext cx="25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720" y="2304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Condition</a:t>
              </a: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1632" y="2304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Condition</a:t>
              </a:r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1200" y="1824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Condition</a:t>
              </a:r>
            </a:p>
          </p:txBody>
        </p:sp>
      </p:grp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6096000" y="42672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/>
              <a:t>Condition</a:t>
            </a:r>
          </a:p>
        </p:txBody>
      </p:sp>
      <p:sp>
        <p:nvSpPr>
          <p:cNvPr id="2074" name="Oval 26"/>
          <p:cNvSpPr>
            <a:spLocks noChangeArrowheads="1"/>
          </p:cNvSpPr>
          <p:nvPr/>
        </p:nvSpPr>
        <p:spPr bwMode="auto">
          <a:xfrm>
            <a:off x="4953000" y="2133600"/>
            <a:ext cx="3352800" cy="3429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1752600" y="1600200"/>
            <a:ext cx="181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400"/>
              <a:t>Comorbidity</a:t>
            </a:r>
          </a:p>
        </p:txBody>
      </p:sp>
      <p:sp>
        <p:nvSpPr>
          <p:cNvPr id="2076" name="AutoShape 29"/>
          <p:cNvSpPr>
            <a:spLocks noChangeArrowheads="1"/>
          </p:cNvSpPr>
          <p:nvPr/>
        </p:nvSpPr>
        <p:spPr bwMode="auto">
          <a:xfrm>
            <a:off x="3429000" y="3505200"/>
            <a:ext cx="1295400" cy="304800"/>
          </a:xfrm>
          <a:prstGeom prst="right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7" name="Text Box 4"/>
          <p:cNvSpPr txBox="1">
            <a:spLocks noChangeArrowheads="1"/>
          </p:cNvSpPr>
          <p:nvPr/>
        </p:nvSpPr>
        <p:spPr bwMode="auto">
          <a:xfrm>
            <a:off x="327025" y="6248400"/>
            <a:ext cx="88169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00" b="1" dirty="0"/>
              <a:t>Boyd, </a:t>
            </a:r>
            <a:r>
              <a:rPr lang="en-GB" sz="1800" b="1" dirty="0" smtClean="0"/>
              <a:t>CM, Fortin M.  Public Health Reviews, 2011.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79901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</a:t>
            </a:r>
            <a:r>
              <a:rPr lang="en-US" dirty="0" err="1" smtClean="0"/>
              <a:t>Multimorbidity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678618"/>
            <a:ext cx="8686800" cy="5026981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800"/>
              </a:spcBef>
            </a:pPr>
            <a:r>
              <a:rPr lang="en-US" sz="3600" i="1" dirty="0" smtClean="0"/>
              <a:t>Increased risk of</a:t>
            </a:r>
            <a:r>
              <a:rPr lang="en-US" sz="3600" dirty="0" smtClean="0"/>
              <a:t>: </a:t>
            </a:r>
          </a:p>
          <a:p>
            <a:pPr lvl="1"/>
            <a:r>
              <a:rPr lang="en-US" sz="3600" dirty="0" smtClean="0"/>
              <a:t>Death</a:t>
            </a:r>
          </a:p>
          <a:p>
            <a:pPr lvl="1"/>
            <a:r>
              <a:rPr lang="en-US" sz="3600" dirty="0"/>
              <a:t>I</a:t>
            </a:r>
            <a:r>
              <a:rPr lang="en-US" sz="3600" dirty="0" smtClean="0"/>
              <a:t>nstitutionalization</a:t>
            </a:r>
          </a:p>
          <a:p>
            <a:pPr lvl="1"/>
            <a:r>
              <a:rPr lang="en-US" sz="3600" dirty="0"/>
              <a:t>I</a:t>
            </a:r>
            <a:r>
              <a:rPr lang="en-US" sz="3600" dirty="0" smtClean="0"/>
              <a:t>ncreased utilization of healthcare resources </a:t>
            </a:r>
          </a:p>
          <a:p>
            <a:pPr lvl="1"/>
            <a:r>
              <a:rPr lang="en-US" sz="3600" dirty="0"/>
              <a:t>D</a:t>
            </a:r>
            <a:r>
              <a:rPr lang="en-US" sz="3600" dirty="0" smtClean="0"/>
              <a:t>ecreased quality of life</a:t>
            </a:r>
          </a:p>
          <a:p>
            <a:pPr lvl="1"/>
            <a:r>
              <a:rPr lang="en-US" sz="3600" dirty="0"/>
              <a:t>H</a:t>
            </a:r>
            <a:r>
              <a:rPr lang="en-US" sz="3600" dirty="0" smtClean="0"/>
              <a:t>igher rates of adverse effects of treatment or interventions</a:t>
            </a:r>
          </a:p>
          <a:p>
            <a:pPr>
              <a:spcBef>
                <a:spcPts val="1800"/>
              </a:spcBef>
            </a:pPr>
            <a:r>
              <a:rPr lang="en-US" sz="4000" i="1" dirty="0" smtClean="0"/>
              <a:t>Almost all existing “guidelines” have single disease focus</a:t>
            </a:r>
          </a:p>
          <a:p>
            <a:pPr>
              <a:spcBef>
                <a:spcPts val="1800"/>
              </a:spcBef>
            </a:pPr>
            <a:r>
              <a:rPr lang="en-US" sz="4000" i="1" dirty="0" smtClean="0"/>
              <a:t>Best approaches to decision-making and clinical management of older adults with multimorbidity </a:t>
            </a:r>
            <a:r>
              <a:rPr lang="en-US" sz="4000" b="1" i="1" u="sng" dirty="0" smtClean="0"/>
              <a:t>remain unclear</a:t>
            </a:r>
          </a:p>
          <a:p>
            <a:pPr>
              <a:buNone/>
            </a:pPr>
            <a:endParaRPr lang="en-US" i="1" dirty="0" smtClean="0"/>
          </a:p>
          <a:p>
            <a:endParaRPr lang="en-US" i="1" dirty="0"/>
          </a:p>
        </p:txBody>
      </p:sp>
      <p:pic>
        <p:nvPicPr>
          <p:cNvPr id="7" name="Content Placeholder 4" descr="31sick_1-65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81800" y="2057400"/>
            <a:ext cx="2133600" cy="144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3657600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Brendan </a:t>
            </a:r>
            <a:r>
              <a:rPr lang="en-US" sz="1000" i="1" dirty="0" err="1" smtClean="0"/>
              <a:t>Smialowski</a:t>
            </a:r>
            <a:r>
              <a:rPr lang="en-US" sz="1000" i="1" dirty="0" smtClean="0"/>
              <a:t>  (NY Times)</a:t>
            </a:r>
            <a:endParaRPr lang="en-US" sz="1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14462" y="6454814"/>
            <a:ext cx="8829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AGS Expert Panel on the Care of Older Adults with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Multimorbidity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J Am Geriatr Soc 2012;60: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1957-68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1F497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172200"/>
            <a:ext cx="1371605" cy="54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2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measure multimorbidity?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1347" y="6317216"/>
            <a:ext cx="3809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Tooth L, et al. J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2008;61:151-59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351660" y="4047001"/>
            <a:ext cx="4572000" cy="26395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7" y="1417638"/>
            <a:ext cx="4572000" cy="313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AGS Guiding Principles as an intervention for multimorbidity?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Patient Preferences: Recognize </a:t>
            </a:r>
            <a:r>
              <a:rPr lang="en-US" sz="3200" i="1" dirty="0" smtClean="0">
                <a:solidFill>
                  <a:schemeClr val="bg1"/>
                </a:solidFill>
              </a:rPr>
              <a:t>preference-sensitive</a:t>
            </a:r>
            <a:r>
              <a:rPr lang="en-US" sz="3200" dirty="0" smtClean="0">
                <a:solidFill>
                  <a:schemeClr val="bg1"/>
                </a:solidFill>
              </a:rPr>
              <a:t> decisions</a:t>
            </a:r>
          </a:p>
          <a:p>
            <a:pPr>
              <a:spcAft>
                <a:spcPts val="12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Interpreting the Evidence: </a:t>
            </a:r>
            <a:r>
              <a:rPr lang="en-US" sz="3200" i="1" dirty="0" smtClean="0">
                <a:solidFill>
                  <a:schemeClr val="bg1"/>
                </a:solidFill>
              </a:rPr>
              <a:t>Embrace uncertainty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Prognosis: Incorporate </a:t>
            </a:r>
            <a:r>
              <a:rPr lang="en-US" sz="3200" i="1" dirty="0" smtClean="0">
                <a:solidFill>
                  <a:schemeClr val="bg1"/>
                </a:solidFill>
              </a:rPr>
              <a:t>multimorbidity-adjusted </a:t>
            </a:r>
            <a:r>
              <a:rPr lang="en-US" sz="3200" dirty="0" smtClean="0">
                <a:solidFill>
                  <a:schemeClr val="bg1"/>
                </a:solidFill>
              </a:rPr>
              <a:t>prognosis </a:t>
            </a:r>
          </a:p>
          <a:p>
            <a:pPr>
              <a:spcAft>
                <a:spcPts val="12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Treatment Complexity and Feasibility: Think about </a:t>
            </a:r>
            <a:r>
              <a:rPr lang="en-US" sz="3200" i="1" dirty="0" smtClean="0">
                <a:solidFill>
                  <a:schemeClr val="bg1"/>
                </a:solidFill>
              </a:rPr>
              <a:t>complexity</a:t>
            </a:r>
            <a:r>
              <a:rPr lang="en-US" sz="3200" dirty="0" smtClean="0">
                <a:solidFill>
                  <a:schemeClr val="bg1"/>
                </a:solidFill>
              </a:rPr>
              <a:t> and </a:t>
            </a:r>
            <a:r>
              <a:rPr lang="en-US" sz="3200" i="1" dirty="0" smtClean="0">
                <a:solidFill>
                  <a:schemeClr val="bg1"/>
                </a:solidFill>
              </a:rPr>
              <a:t>feasibility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Optimizing Therapies and Care Plans:  Carefully balance </a:t>
            </a:r>
            <a:r>
              <a:rPr lang="en-US" sz="3200" i="1" dirty="0" smtClean="0">
                <a:solidFill>
                  <a:schemeClr val="bg1"/>
                </a:solidFill>
              </a:rPr>
              <a:t>benefits and harms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462" y="6454814"/>
            <a:ext cx="8829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AGS Expert Panel on the Care of Older Adults with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Multimorbidity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J Am Geriatr Soc 2012;60: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1957-68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1F497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172200"/>
            <a:ext cx="1371605" cy="54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757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multimorbidity impact cancer treatment and survivorship?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 and harms</a:t>
            </a:r>
          </a:p>
          <a:p>
            <a:r>
              <a:rPr lang="en-US" dirty="0" smtClean="0"/>
              <a:t>Treatment burden</a:t>
            </a:r>
          </a:p>
          <a:p>
            <a:r>
              <a:rPr lang="en-US" dirty="0" smtClean="0"/>
              <a:t>Symptom burden</a:t>
            </a:r>
          </a:p>
          <a:p>
            <a:r>
              <a:rPr lang="en-US" dirty="0" smtClean="0"/>
              <a:t>Decision making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81789" y="6416842"/>
            <a:ext cx="432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Ritchie CS et al. J </a:t>
            </a:r>
            <a:r>
              <a:rPr lang="en-US" dirty="0" err="1" smtClean="0"/>
              <a:t>Oncol</a:t>
            </a:r>
            <a:r>
              <a:rPr lang="en-US" dirty="0" smtClean="0"/>
              <a:t> Practice 2011;7:371-4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83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Overcoming the gaps in multimorbidity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Can we standardize comorbidity/multimorbidity assessment in GA trials?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Can we define </a:t>
            </a:r>
            <a:r>
              <a:rPr lang="en-US" dirty="0" err="1" smtClean="0"/>
              <a:t>multimorbid</a:t>
            </a:r>
            <a:r>
              <a:rPr lang="en-US" dirty="0" smtClean="0"/>
              <a:t> patients with cancer and consider the impact on treatment decision-making, quality of life and survivorship?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Can the guiding principles for multimorbidity be operationalized as an intervention in GA trials?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What are the optimal designs, outcome measures, and statistical methods for trials in </a:t>
            </a:r>
            <a:r>
              <a:rPr lang="en-US" dirty="0" err="1" smtClean="0"/>
              <a:t>multimorbid</a:t>
            </a:r>
            <a:r>
              <a:rPr lang="en-US" dirty="0" smtClean="0"/>
              <a:t> patients?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7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Gaps: Incorporating Concepts of Comorbidity into GA and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mean when we talk about comorbidity and multimorbidity?</a:t>
            </a:r>
          </a:p>
          <a:p>
            <a:r>
              <a:rPr lang="en-US" dirty="0" smtClean="0"/>
              <a:t>What is the intervention for multimorbidity?</a:t>
            </a:r>
          </a:p>
          <a:p>
            <a:r>
              <a:rPr lang="en-US" dirty="0"/>
              <a:t>How does illness burden in multimorbidity impact quality of life and functional </a:t>
            </a:r>
            <a:r>
              <a:rPr lang="en-US" dirty="0" smtClean="0"/>
              <a:t>outcomes in cancer?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6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Comorbidity measures – </a:t>
            </a:r>
            <a:r>
              <a:rPr lang="en-US" i="1" dirty="0" smtClean="0"/>
              <a:t>what is the what?</a:t>
            </a:r>
            <a:endParaRPr lang="en-US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095531"/>
              </p:ext>
            </p:extLst>
          </p:nvPr>
        </p:nvGraphicFramePr>
        <p:xfrm>
          <a:off x="381000" y="1036637"/>
          <a:ext cx="81534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3657600"/>
            <a:ext cx="259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Commonly used comorbidity indices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Index choice based on study characteristics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12192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The importance of comorbid conditions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In general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Particular to cancer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3864114"/>
            <a:ext cx="3300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Definitions of comorbidity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Generic vs. disease-specific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5689937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Situations in which it may be important to measure comorbidity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1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Measuring comorbidity in cancer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 coexisting medical condition that exists along with an index condition that has </a:t>
            </a:r>
            <a:r>
              <a:rPr lang="en-US" dirty="0">
                <a:solidFill>
                  <a:prstClr val="black"/>
                </a:solidFill>
              </a:rPr>
              <a:t>implications for an </a:t>
            </a:r>
            <a:r>
              <a:rPr lang="en-US" dirty="0" smtClean="0">
                <a:solidFill>
                  <a:prstClr val="black"/>
                </a:solidFill>
              </a:rPr>
              <a:t>outcome.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/>
              <a:t>No gold standard</a:t>
            </a:r>
          </a:p>
          <a:p>
            <a:r>
              <a:rPr lang="en-US" dirty="0" smtClean="0"/>
              <a:t>Particular importance in cancer</a:t>
            </a:r>
          </a:p>
          <a:p>
            <a:pPr lvl="1"/>
            <a:r>
              <a:rPr lang="en-US" dirty="0" smtClean="0"/>
              <a:t>Confounder or mediator of effect</a:t>
            </a:r>
          </a:p>
          <a:p>
            <a:pPr lvl="1"/>
            <a:r>
              <a:rPr lang="en-US" dirty="0" smtClean="0"/>
              <a:t>Outcome of interest</a:t>
            </a:r>
          </a:p>
          <a:p>
            <a:pPr lvl="1"/>
            <a:r>
              <a:rPr lang="en-US" dirty="0" smtClean="0"/>
              <a:t>Distinguish from toxicity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759158" y="6126163"/>
            <a:ext cx="404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Sorensen HT.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2013:5 (suppl1):1-2.</a:t>
            </a:r>
          </a:p>
          <a:p>
            <a:r>
              <a:rPr lang="en-US" dirty="0" smtClean="0"/>
              <a:t>Ritchie CS. J </a:t>
            </a:r>
            <a:r>
              <a:rPr lang="en-US" dirty="0" err="1" smtClean="0"/>
              <a:t>Oncol</a:t>
            </a:r>
            <a:r>
              <a:rPr lang="en-US" dirty="0" smtClean="0"/>
              <a:t> Practice 2011;7:371-4.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to measure: individual comorbidities vs. a summated index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1447800"/>
            <a:ext cx="7436853" cy="47095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6328247"/>
            <a:ext cx="6295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Patnaik</a:t>
            </a:r>
            <a:r>
              <a:rPr lang="en-US" dirty="0" smtClean="0"/>
              <a:t> JL et al. </a:t>
            </a:r>
            <a:r>
              <a:rPr lang="de-DE" dirty="0"/>
              <a:t>J Natl </a:t>
            </a:r>
            <a:r>
              <a:rPr lang="de-DE" dirty="0" err="1"/>
              <a:t>Cancer</a:t>
            </a:r>
            <a:r>
              <a:rPr lang="de-DE" dirty="0"/>
              <a:t> </a:t>
            </a:r>
            <a:r>
              <a:rPr lang="de-DE" dirty="0" err="1"/>
              <a:t>Inst</a:t>
            </a:r>
            <a:r>
              <a:rPr lang="de-DE" dirty="0"/>
              <a:t>. 2011 Jul 20; 103(14): 1101–1111.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7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your index properly…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600200"/>
            <a:ext cx="2819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Developed to be predictive of length of stay, hospital charges, and in-hospital mortality</a:t>
            </a:r>
          </a:p>
          <a:p>
            <a:r>
              <a:rPr lang="en-US" dirty="0" smtClean="0"/>
              <a:t>Independent effects of conditions &gt;&gt; do not simplify into an index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6324600"/>
            <a:ext cx="3881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Elixhauser</a:t>
            </a:r>
            <a:r>
              <a:rPr lang="en-US" dirty="0" smtClean="0"/>
              <a:t>, Med Care </a:t>
            </a:r>
            <a:r>
              <a:rPr lang="en-US" dirty="0"/>
              <a:t>1998 Jan;</a:t>
            </a:r>
            <a:r>
              <a:rPr lang="en-US" dirty="0" smtClean="0"/>
              <a:t>36:</a:t>
            </a:r>
            <a:r>
              <a:rPr lang="en-US" dirty="0"/>
              <a:t>8-27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7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56673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6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How to measure comorbidity? </a:t>
            </a:r>
            <a:br>
              <a:rPr lang="en-US" sz="3600" dirty="0" smtClean="0"/>
            </a:br>
            <a:r>
              <a:rPr lang="en-US" sz="3600" dirty="0" smtClean="0"/>
              <a:t>Depends on the study question, data sources, population.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27"/>
          <a:stretch/>
        </p:blipFill>
        <p:spPr>
          <a:xfrm>
            <a:off x="152399" y="1736202"/>
            <a:ext cx="8818207" cy="4131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400800"/>
            <a:ext cx="3053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Sarfati</a:t>
            </a:r>
            <a:r>
              <a:rPr lang="en-US" sz="1600" dirty="0" smtClean="0"/>
              <a:t>, J </a:t>
            </a:r>
            <a:r>
              <a:rPr lang="en-US" sz="1600" dirty="0" err="1" smtClean="0"/>
              <a:t>Clin</a:t>
            </a:r>
            <a:r>
              <a:rPr lang="en-US" sz="1600" dirty="0" smtClean="0"/>
              <a:t> </a:t>
            </a:r>
            <a:r>
              <a:rPr lang="en-US" sz="1600" dirty="0" err="1" smtClean="0"/>
              <a:t>Epi</a:t>
            </a:r>
            <a:r>
              <a:rPr lang="en-US" sz="1600" dirty="0" smtClean="0"/>
              <a:t> 2012; 65: 924-33.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867400"/>
            <a:ext cx="862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key considerations when selecting a useful comorbidity scale in patients with cancer.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457200" y="3400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Comorbidity and Prognosis</a:t>
            </a:r>
            <a:endParaRPr lang="en-US" dirty="0">
              <a:latin typeface="Arial" charset="0"/>
            </a:endParaRP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246063" y="6451600"/>
            <a:ext cx="468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Howlander, JNCI Monographs, 2014;49:255-264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63" y="1087521"/>
            <a:ext cx="7884416" cy="53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Number of Chronic Conditions on Life Expectancy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22174"/>
          <a:stretch/>
        </p:blipFill>
        <p:spPr>
          <a:xfrm>
            <a:off x="910390" y="1512131"/>
            <a:ext cx="7323221" cy="4745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2606" y="6337026"/>
            <a:ext cx="4266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DuGoff</a:t>
            </a:r>
            <a:r>
              <a:rPr lang="en-US" dirty="0" smtClean="0"/>
              <a:t> EH, et al. Med Care 2014;52:688-94.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dian">
  <a:themeElements>
    <a:clrScheme name="Custom 76">
      <a:dk1>
        <a:srgbClr val="FEB80A"/>
      </a:dk1>
      <a:lt1>
        <a:srgbClr val="152F69"/>
      </a:lt1>
      <a:dk2>
        <a:srgbClr val="FFFFFF"/>
      </a:dk2>
      <a:lt2>
        <a:srgbClr val="E7DEC9"/>
      </a:lt2>
      <a:accent1>
        <a:srgbClr val="0070C0"/>
      </a:accent1>
      <a:accent2>
        <a:srgbClr val="C32D2E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</TotalTime>
  <Words>940</Words>
  <Application>Microsoft Office PowerPoint</Application>
  <PresentationFormat>On-screen Show (4:3)</PresentationFormat>
  <Paragraphs>119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Median</vt:lpstr>
      <vt:lpstr>Comorbidity and Multimorbidity: Measurement and Interventions</vt:lpstr>
      <vt:lpstr>Gaps: Incorporating Concepts of Comorbidity into GA and Interventions</vt:lpstr>
      <vt:lpstr>Comorbidity measures – what is the what?</vt:lpstr>
      <vt:lpstr>Measuring comorbidity in cancer</vt:lpstr>
      <vt:lpstr>What to measure: individual comorbidities vs. a summated index</vt:lpstr>
      <vt:lpstr>Use your index properly…</vt:lpstr>
      <vt:lpstr>How to measure comorbidity?  Depends on the study question, data sources, population.</vt:lpstr>
      <vt:lpstr>Comorbidity and Prognosis</vt:lpstr>
      <vt:lpstr>Impact of Number of Chronic Conditions on Life Expectancy</vt:lpstr>
      <vt:lpstr>PowerPoint Presentation</vt:lpstr>
      <vt:lpstr>What is Multimorbidity?</vt:lpstr>
      <vt:lpstr>More than half of people 65 and older have 3+ chronic conditions</vt:lpstr>
      <vt:lpstr>Importance of Multimorbidity</vt:lpstr>
      <vt:lpstr>How do you measure multimorbidity?</vt:lpstr>
      <vt:lpstr>AGS Guiding Principles as an intervention for multimorbidity?</vt:lpstr>
      <vt:lpstr>How does multimorbidity impact cancer treatment and survivorship?</vt:lpstr>
      <vt:lpstr>Overcoming the gaps in multimorbidity</vt:lpstr>
    </vt:vector>
  </TitlesOfParts>
  <Company>UT MD Anderson Cancer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Holmes</dc:creator>
  <cp:lastModifiedBy>Lowenstein, Lisa</cp:lastModifiedBy>
  <cp:revision>21</cp:revision>
  <cp:lastPrinted>2015-04-18T00:16:09Z</cp:lastPrinted>
  <dcterms:created xsi:type="dcterms:W3CDTF">2015-03-25T22:33:40Z</dcterms:created>
  <dcterms:modified xsi:type="dcterms:W3CDTF">2015-05-11T19:44:28Z</dcterms:modified>
</cp:coreProperties>
</file>