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1291" r:id="rId3"/>
    <p:sldId id="1301" r:id="rId4"/>
    <p:sldId id="1305" r:id="rId5"/>
    <p:sldId id="1306" r:id="rId6"/>
    <p:sldId id="1308" r:id="rId7"/>
    <p:sldId id="1309" r:id="rId8"/>
    <p:sldId id="1363" r:id="rId9"/>
    <p:sldId id="1310" r:id="rId10"/>
    <p:sldId id="1362" r:id="rId11"/>
    <p:sldId id="1312" r:id="rId12"/>
    <p:sldId id="1351" r:id="rId13"/>
    <p:sldId id="1314" r:id="rId14"/>
    <p:sldId id="1360" r:id="rId15"/>
    <p:sldId id="1315" r:id="rId16"/>
    <p:sldId id="1221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0000FF"/>
    <a:srgbClr val="00B853"/>
    <a:srgbClr val="009A46"/>
    <a:srgbClr val="00F66F"/>
    <a:srgbClr val="1104B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5606" autoAdjust="0"/>
  </p:normalViewPr>
  <p:slideViewPr>
    <p:cSldViewPr snapToGrid="0">
      <p:cViewPr>
        <p:scale>
          <a:sx n="80" d="100"/>
          <a:sy n="80" d="100"/>
        </p:scale>
        <p:origin x="-276" y="64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108" y="19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92"/>
    </p:cViewPr>
  </p:sorterViewPr>
  <p:notesViewPr>
    <p:cSldViewPr snapToGrid="0">
      <p:cViewPr varScale="1">
        <p:scale>
          <a:sx n="70" d="100"/>
          <a:sy n="70" d="100"/>
        </p:scale>
        <p:origin x="-81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30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>
            <a:lvl1pPr algn="l" defTabSz="9382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2"/>
            <a:ext cx="3038630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algn="l" defTabSz="9382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71" y="8831162"/>
            <a:ext cx="3038630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300"/>
            </a:lvl1pPr>
          </a:lstStyle>
          <a:p>
            <a:pPr>
              <a:defRPr/>
            </a:pPr>
            <a:fld id="{F571FC4C-FEB1-4448-9723-F60A38657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30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>
            <a:lvl1pPr algn="l" defTabSz="938213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71" y="0"/>
            <a:ext cx="3038630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>
            <a:lvl1pPr algn="r" defTabSz="938213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141" y="4416634"/>
            <a:ext cx="5144118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62"/>
            <a:ext cx="3038630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algn="l" defTabSz="938213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71" y="8831162"/>
            <a:ext cx="3038630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3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E50667A5-F4EE-4083-8418-D10FEB8F7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Dr. Dale’s name too….? yes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D2796-8BB2-4FFD-BE40-C98A66802A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667A5-F4EE-4083-8418-D10FEB8F76B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C59E5-9796-4C42-B357-29BB7B983A5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971926" y="8831580"/>
            <a:ext cx="303847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53" tIns="46877" rIns="93753" bIns="46877" anchor="b"/>
          <a:lstStyle/>
          <a:p>
            <a:pPr algn="r" defTabSz="938213">
              <a:spcBef>
                <a:spcPct val="0"/>
              </a:spcBef>
            </a:pPr>
            <a:fld id="{D052C3DB-3DDE-4EE5-A9A6-C0E4E06F9C0C}" type="slidenum">
              <a:rPr lang="en-US" sz="1200" b="0">
                <a:solidFill>
                  <a:srgbClr val="FFFF00"/>
                </a:solidFill>
              </a:rPr>
              <a:pPr algn="r" defTabSz="938213">
                <a:spcBef>
                  <a:spcPct val="0"/>
                </a:spcBef>
              </a:pPr>
              <a:t>2</a:t>
            </a:fld>
            <a:endParaRPr lang="en-US" sz="1200" b="0">
              <a:solidFill>
                <a:srgbClr val="FFFF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B37DF-8135-4E7F-9394-7B2C99A1659B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667A5-F4EE-4083-8418-D10FEB8F76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667A5-F4EE-4083-8418-D10FEB8F76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5184-0B0E-4EA5-A629-1CA8E950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6F0E-5B4C-4198-8CA2-B4147279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C430-55AF-4FF3-95BA-5EE99B539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D8ED-9908-41C2-B584-02C150C7D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4217-9DD3-4D5D-BBA7-8845DCC5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831E-FD80-4CA5-9015-34E7C9A80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E703-F8B7-4E28-B3E6-158DFA32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21D2-8E63-4831-92A2-5F0C3162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2703-AC85-496D-8CB1-07BB18EB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53EA-F429-4020-B39D-195CF166F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1433-D0C0-4B0E-B71E-CCD9D7EE6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79E2-56CA-4308-9462-4AEFBB70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1BBA5-50F8-4C94-98A6-5CDA23185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3219-CACE-4351-B0F0-23802D14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E34BC-972A-4EF5-9ACC-244BFDFE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98AE-E1C8-4068-877F-82DB9B3D6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EE7A-DD1A-4BBE-8DF4-8E1489FB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8B51-B899-40D2-8460-5E5AB4D6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4348-820C-4DB1-80F0-FC69A8631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CFF1-F9B2-491C-ABCE-9B5B630E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29A3-5C9B-4D1B-BBCF-9E2D5156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8EC5-6631-4163-9953-0E377252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C846-0939-4BBD-B642-FAFDA5B01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B463-3D26-4F77-9E7E-D35628703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086F-E6AC-4D68-B6F0-459C6619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DBF822-8A11-4A16-8756-3218FDD6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D02CA56-D12E-47A3-8F49-42F146C74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452738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Cancer and Aging Research Group</a:t>
            </a:r>
            <a:br>
              <a:rPr lang="en-US" sz="4000" b="1" dirty="0" smtClean="0">
                <a:solidFill>
                  <a:srgbClr val="FFFF00"/>
                </a:solidFill>
                <a:latin typeface="+mj-lt"/>
              </a:rPr>
            </a:br>
            <a:endParaRPr lang="en-US" sz="4000" b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4000" b="1" i="0" dirty="0" smtClean="0">
                <a:solidFill>
                  <a:srgbClr val="FFFF00"/>
                </a:solidFill>
                <a:latin typeface="+mj-lt"/>
                <a:cs typeface="Arial" charset="0"/>
              </a:rPr>
              <a:t>U13 Conference </a:t>
            </a:r>
          </a:p>
          <a:p>
            <a:r>
              <a:rPr lang="en-US" sz="4000" b="1" i="0" dirty="0" smtClean="0">
                <a:solidFill>
                  <a:srgbClr val="FFFF00"/>
                </a:solidFill>
                <a:latin typeface="+mj-lt"/>
                <a:cs typeface="Arial" charset="0"/>
              </a:rPr>
              <a:t>Opening Session</a:t>
            </a:r>
            <a:br>
              <a:rPr lang="en-US" sz="4000" b="1" i="0" dirty="0" smtClean="0">
                <a:solidFill>
                  <a:srgbClr val="FFFF00"/>
                </a:solidFill>
                <a:latin typeface="+mj-lt"/>
                <a:cs typeface="Arial" charset="0"/>
              </a:rPr>
            </a:br>
            <a:endParaRPr lang="en-US" sz="3200" i="0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i="0" dirty="0" smtClean="0">
                <a:latin typeface="+mj-lt"/>
                <a:cs typeface="Arial" charset="0"/>
              </a:rPr>
              <a:t>Arti </a:t>
            </a:r>
            <a:r>
              <a:rPr lang="en-US" sz="2400" i="0" dirty="0">
                <a:latin typeface="+mj-lt"/>
                <a:cs typeface="Arial" charset="0"/>
              </a:rPr>
              <a:t>Hurria, MD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i="0" dirty="0">
                <a:latin typeface="+mj-lt"/>
                <a:cs typeface="Arial" charset="0"/>
              </a:rPr>
              <a:t>Director, Cancer and Aging Research Program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i="0" dirty="0">
                <a:latin typeface="+mj-lt"/>
                <a:cs typeface="Arial" charset="0"/>
              </a:rPr>
              <a:t>City of </a:t>
            </a:r>
            <a:r>
              <a:rPr lang="en-US" sz="2400" i="0" dirty="0" smtClean="0">
                <a:latin typeface="+mj-lt"/>
                <a:cs typeface="Arial" charset="0"/>
              </a:rPr>
              <a:t>Hope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 smtClean="0">
              <a:latin typeface="+mj-lt"/>
              <a:cs typeface="Arial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i="0" dirty="0" smtClean="0">
                <a:latin typeface="+mj-lt"/>
                <a:cs typeface="Arial" charset="0"/>
              </a:rPr>
              <a:t>William Dale, MD, PhD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  <a:cs typeface="Arial" charset="0"/>
              </a:rPr>
              <a:t>Chief, Section of Geriatrics &amp; Palliative Medicine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dirty="0" smtClean="0">
                <a:latin typeface="+mj-lt"/>
                <a:cs typeface="Arial" charset="0"/>
              </a:rPr>
              <a:t>University of Chicago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i="0" dirty="0" smtClean="0">
              <a:latin typeface="+mj-lt"/>
              <a:cs typeface="Arial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 smtClean="0">
              <a:latin typeface="+mj-lt"/>
              <a:cs typeface="Arial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i="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4775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</a:rPr>
              <a:t>Dissemination Plan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952500"/>
            <a:ext cx="8907462" cy="57626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Symposia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To present key findings and recommendations of conference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Topic discussion disseminated at: 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- American Geriatrics Society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- American Society of Clinical Oncology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Manuscripts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White paper 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Subtopic papers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Press-Release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Audio-Recording and Slides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Posted on website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290513" y="828675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4063" r="12500" b="8594"/>
          <a:stretch>
            <a:fillRect/>
          </a:stretch>
        </p:blipFill>
        <p:spPr bwMode="auto">
          <a:xfrm>
            <a:off x="327025" y="3175"/>
            <a:ext cx="8458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413164" y="950026"/>
            <a:ext cx="1033153" cy="4393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2259235">
            <a:off x="2166278" y="113300"/>
            <a:ext cx="201295" cy="87152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995363"/>
            <a:ext cx="8675688" cy="5610225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New investigators apply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Announcements and forms disseminated to: </a:t>
            </a:r>
          </a:p>
          <a:p>
            <a:pPr lvl="2"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Geriatric-oncology training programs</a:t>
            </a:r>
          </a:p>
          <a:p>
            <a:pPr lvl="2"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Previous trainees from Hartford Foundation/ASCO project</a:t>
            </a:r>
          </a:p>
          <a:p>
            <a:pPr lvl="2"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Geriatric oncology interest groups (AGS, CARG, ASCO)</a:t>
            </a:r>
          </a:p>
          <a:p>
            <a:pPr lvl="2"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Recipients of cancer and aging career development awards</a:t>
            </a:r>
          </a:p>
          <a:p>
            <a:pPr>
              <a:spcBef>
                <a:spcPct val="7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New investigators meet senior mentors with similar research interests</a:t>
            </a:r>
          </a:p>
          <a:p>
            <a:pPr>
              <a:spcBef>
                <a:spcPct val="7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Effectiveness captured in evaluations of conferences completed by attendees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-104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</a:pPr>
            <a:r>
              <a:rPr lang="en-US" b="1" dirty="0">
                <a:solidFill>
                  <a:srgbClr val="FFFF00"/>
                </a:solidFill>
              </a:rPr>
              <a:t>New Investigators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290513" y="828675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513" y="15438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Congratulations to the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Young Investigators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90513" y="1365138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1262" y="1270662"/>
            <a:ext cx="8490857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Efrat Dotan,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Emily </a:t>
            </a:r>
            <a:r>
              <a:rPr lang="en-US" sz="2400" dirty="0" err="1" smtClean="0"/>
              <a:t>Guerard</a:t>
            </a:r>
            <a:r>
              <a:rPr lang="en-US" sz="2400" dirty="0" smtClean="0"/>
              <a:t>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Tina Hsu,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Meghan </a:t>
            </a:r>
            <a:r>
              <a:rPr lang="en-US" sz="2400" dirty="0" err="1" smtClean="0"/>
              <a:t>Karuturi</a:t>
            </a:r>
            <a:r>
              <a:rPr lang="en-US" sz="2400" dirty="0" smtClean="0"/>
              <a:t>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Deepak </a:t>
            </a:r>
            <a:r>
              <a:rPr lang="en-US" sz="2400" dirty="0" err="1" smtClean="0"/>
              <a:t>Kilari</a:t>
            </a:r>
            <a:r>
              <a:rPr lang="en-US" sz="2400" dirty="0" smtClean="0"/>
              <a:t>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Melissa </a:t>
            </a:r>
            <a:r>
              <a:rPr lang="en-US" sz="2400" dirty="0" err="1" smtClean="0"/>
              <a:t>Loh</a:t>
            </a:r>
            <a:r>
              <a:rPr lang="en-US" sz="2400" dirty="0" smtClean="0"/>
              <a:t>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Allison Magnuson, DO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Amy Mackenzie,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Ginah</a:t>
            </a:r>
            <a:r>
              <a:rPr lang="en-US" sz="2400" dirty="0" smtClean="0"/>
              <a:t> Nightingale, </a:t>
            </a:r>
            <a:r>
              <a:rPr lang="en-US" sz="2400" dirty="0" err="1" smtClean="0"/>
              <a:t>PharmD</a:t>
            </a:r>
            <a:endParaRPr lang="en-US" sz="2400" dirty="0" smtClean="0"/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Ryan </a:t>
            </a:r>
            <a:r>
              <a:rPr lang="en-US" sz="2400" dirty="0" err="1" smtClean="0"/>
              <a:t>Nipp</a:t>
            </a:r>
            <a:r>
              <a:rPr lang="en-US" sz="2400" dirty="0" smtClean="0"/>
              <a:t>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Rebecca Olin, MD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Carolyn Presley,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Erika Ramsdale,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Ashley Rosko,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Enrique Soto,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Grant Williams,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Elizabeth Won,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Melisa Wong, MD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Nengliang</a:t>
            </a:r>
            <a:r>
              <a:rPr lang="en-US" sz="2400" dirty="0" smtClean="0"/>
              <a:t> (Aaron) Yao,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271588" y="1359364"/>
            <a:ext cx="5897768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CN" sz="2400" b="0" dirty="0">
                <a:ea typeface="宋体" charset="-122"/>
              </a:rPr>
              <a:t>Arti Hurria, MD (PI)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Supriya Mohile, MD, MS (co-PI)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William Dale, MD, PhD (co-PI)</a:t>
            </a:r>
          </a:p>
          <a:p>
            <a:pPr algn="l"/>
            <a:endParaRPr lang="en-US" altLang="zh-CN" sz="2400" b="0" dirty="0">
              <a:ea typeface="宋体" charset="-122"/>
            </a:endParaRPr>
          </a:p>
          <a:p>
            <a:pPr algn="l"/>
            <a:r>
              <a:rPr lang="en-US" altLang="zh-CN" sz="2400" b="0" dirty="0">
                <a:ea typeface="宋体" charset="-122"/>
              </a:rPr>
              <a:t>Basil </a:t>
            </a:r>
            <a:r>
              <a:rPr lang="en-US" altLang="zh-CN" sz="2400" b="0" dirty="0" err="1">
                <a:ea typeface="宋体" charset="-122"/>
              </a:rPr>
              <a:t>Eldadah</a:t>
            </a:r>
            <a:r>
              <a:rPr lang="en-US" altLang="zh-CN" sz="2400" b="0" dirty="0">
                <a:ea typeface="宋体" charset="-122"/>
              </a:rPr>
              <a:t>, </a:t>
            </a:r>
            <a:r>
              <a:rPr lang="en-US" altLang="zh-CN" sz="2400" b="0" dirty="0" smtClean="0">
                <a:ea typeface="宋体" charset="-122"/>
              </a:rPr>
              <a:t>MD, PhD*</a:t>
            </a:r>
            <a:endParaRPr lang="en-US" altLang="zh-CN" sz="2400" b="0" dirty="0">
              <a:ea typeface="宋体" charset="-122"/>
            </a:endParaRPr>
          </a:p>
          <a:p>
            <a:pPr algn="l"/>
            <a:r>
              <a:rPr lang="en-US" altLang="zh-CN" sz="2400" b="0" dirty="0" smtClean="0">
                <a:ea typeface="宋体" charset="-122"/>
              </a:rPr>
              <a:t>Margaret Mooney, MD*</a:t>
            </a:r>
          </a:p>
          <a:p>
            <a:pPr algn="l"/>
            <a:r>
              <a:rPr lang="en-US" altLang="zh-CN" sz="2400" dirty="0" smtClean="0">
                <a:ea typeface="宋体" charset="-122"/>
              </a:rPr>
              <a:t>Julie Rowland, PhD</a:t>
            </a:r>
            <a:endParaRPr lang="en-US" altLang="zh-CN" sz="2400" b="0" dirty="0">
              <a:ea typeface="宋体" charset="-122"/>
            </a:endParaRPr>
          </a:p>
          <a:p>
            <a:pPr algn="l"/>
            <a:r>
              <a:rPr lang="en-US" altLang="zh-CN" sz="2400" b="0" dirty="0">
                <a:ea typeface="宋体" charset="-122"/>
              </a:rPr>
              <a:t>Harvey Cohen, MD (Geriatric Oncology)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Martine Extermann, MD (Geriatric Oncology)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Betty Ferrell, PhD (Nursing Research)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Hyman Muss, MD (Geriatric Oncology)</a:t>
            </a:r>
          </a:p>
          <a:p>
            <a:pPr algn="l"/>
            <a:r>
              <a:rPr lang="en-US" altLang="zh-CN" sz="2400" b="0" dirty="0">
                <a:ea typeface="宋体" charset="-122"/>
              </a:rPr>
              <a:t>Richard </a:t>
            </a:r>
            <a:r>
              <a:rPr lang="en-US" altLang="zh-CN" sz="2400" b="0" dirty="0" err="1">
                <a:ea typeface="宋体" charset="-122"/>
              </a:rPr>
              <a:t>Schilsky</a:t>
            </a:r>
            <a:r>
              <a:rPr lang="en-US" altLang="zh-CN" sz="2400" b="0" dirty="0">
                <a:ea typeface="宋体" charset="-122"/>
              </a:rPr>
              <a:t>, MD (Oncology)</a:t>
            </a:r>
          </a:p>
          <a:p>
            <a:pPr algn="l"/>
            <a:r>
              <a:rPr lang="de-DE" altLang="zh-CN" sz="2400" b="0" dirty="0">
                <a:ea typeface="宋体" charset="-122"/>
              </a:rPr>
              <a:t>Kenneth Schmader, MD (Geriatrics)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81000" y="241300"/>
            <a:ext cx="78359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43724" y="271978"/>
            <a:ext cx="855089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U13 </a:t>
            </a:r>
            <a:r>
              <a:rPr lang="en-US" b="1" dirty="0">
                <a:solidFill>
                  <a:srgbClr val="FFFF00"/>
                </a:solidFill>
              </a:rPr>
              <a:t>Oversight Board</a:t>
            </a:r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 flipH="1">
            <a:off x="857250" y="1597213"/>
            <a:ext cx="3778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 flipH="1">
            <a:off x="866775" y="4176075"/>
            <a:ext cx="3778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 flipH="1">
            <a:off x="876300" y="5269038"/>
            <a:ext cx="3778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 flipH="1">
            <a:off x="871538" y="5652450"/>
            <a:ext cx="3778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7" name="Line 35"/>
          <p:cNvSpPr>
            <a:spLocks noChangeShapeType="1"/>
          </p:cNvSpPr>
          <p:nvPr/>
        </p:nvSpPr>
        <p:spPr bwMode="auto">
          <a:xfrm>
            <a:off x="857250" y="1597213"/>
            <a:ext cx="0" cy="155448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 flipV="1">
            <a:off x="871538" y="3589638"/>
            <a:ext cx="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9" name="Rectangle 37"/>
          <p:cNvSpPr>
            <a:spLocks noChangeArrowheads="1"/>
          </p:cNvSpPr>
          <p:nvPr/>
        </p:nvSpPr>
        <p:spPr bwMode="auto">
          <a:xfrm>
            <a:off x="201133" y="3146632"/>
            <a:ext cx="1051891" cy="40011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 smtClean="0"/>
              <a:t>Alliance</a:t>
            </a:r>
            <a:endParaRPr lang="en-US" sz="2000" dirty="0"/>
          </a:p>
        </p:txBody>
      </p:sp>
      <p:sp>
        <p:nvSpPr>
          <p:cNvPr id="213030" name="Line 38"/>
          <p:cNvSpPr>
            <a:spLocks noChangeShapeType="1"/>
          </p:cNvSpPr>
          <p:nvPr/>
        </p:nvSpPr>
        <p:spPr bwMode="auto">
          <a:xfrm>
            <a:off x="5471874" y="1587563"/>
            <a:ext cx="54864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2" name="Line 40"/>
          <p:cNvSpPr>
            <a:spLocks noChangeShapeType="1"/>
          </p:cNvSpPr>
          <p:nvPr/>
        </p:nvSpPr>
        <p:spPr bwMode="auto">
          <a:xfrm>
            <a:off x="5531313" y="1982850"/>
            <a:ext cx="64008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3" name="Line 41"/>
          <p:cNvSpPr>
            <a:spLocks noChangeShapeType="1"/>
          </p:cNvSpPr>
          <p:nvPr/>
        </p:nvSpPr>
        <p:spPr bwMode="auto">
          <a:xfrm>
            <a:off x="5481463" y="2392425"/>
            <a:ext cx="54864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6162450" y="1747900"/>
            <a:ext cx="8953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CARG</a:t>
            </a:r>
          </a:p>
        </p:txBody>
      </p:sp>
      <p:sp>
        <p:nvSpPr>
          <p:cNvPr id="213042" name="Line 50"/>
          <p:cNvSpPr>
            <a:spLocks noChangeShapeType="1"/>
          </p:cNvSpPr>
          <p:nvPr/>
        </p:nvSpPr>
        <p:spPr bwMode="auto">
          <a:xfrm flipV="1">
            <a:off x="6022549" y="1577232"/>
            <a:ext cx="0" cy="82296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46" name="Rectangle 54"/>
          <p:cNvSpPr>
            <a:spLocks noChangeArrowheads="1"/>
          </p:cNvSpPr>
          <p:nvPr/>
        </p:nvSpPr>
        <p:spPr bwMode="auto">
          <a:xfrm>
            <a:off x="4960013" y="2861994"/>
            <a:ext cx="6413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NIA</a:t>
            </a:r>
          </a:p>
        </p:txBody>
      </p:sp>
      <p:sp>
        <p:nvSpPr>
          <p:cNvPr id="213048" name="Line 56"/>
          <p:cNvSpPr>
            <a:spLocks noChangeShapeType="1"/>
          </p:cNvSpPr>
          <p:nvPr/>
        </p:nvSpPr>
        <p:spPr bwMode="auto">
          <a:xfrm flipV="1">
            <a:off x="4619171" y="3063606"/>
            <a:ext cx="313298" cy="79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3050" name="Rectangle 58"/>
          <p:cNvSpPr>
            <a:spLocks noChangeArrowheads="1"/>
          </p:cNvSpPr>
          <p:nvPr/>
        </p:nvSpPr>
        <p:spPr bwMode="auto">
          <a:xfrm>
            <a:off x="5085855" y="3426331"/>
            <a:ext cx="6413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NCI</a:t>
            </a:r>
          </a:p>
        </p:txBody>
      </p:sp>
      <p:sp>
        <p:nvSpPr>
          <p:cNvPr id="213051" name="Line 59"/>
          <p:cNvSpPr>
            <a:spLocks noChangeShapeType="1"/>
          </p:cNvSpPr>
          <p:nvPr/>
        </p:nvSpPr>
        <p:spPr bwMode="auto">
          <a:xfrm>
            <a:off x="5979500" y="5675613"/>
            <a:ext cx="6540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52" name="Rectangle 60"/>
          <p:cNvSpPr>
            <a:spLocks noChangeArrowheads="1"/>
          </p:cNvSpPr>
          <p:nvPr/>
        </p:nvSpPr>
        <p:spPr bwMode="auto">
          <a:xfrm>
            <a:off x="6660538" y="5812788"/>
            <a:ext cx="692150" cy="40481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AGS</a:t>
            </a:r>
          </a:p>
        </p:txBody>
      </p:sp>
      <p:sp>
        <p:nvSpPr>
          <p:cNvPr id="213053" name="Line 61"/>
          <p:cNvSpPr>
            <a:spLocks noChangeShapeType="1"/>
          </p:cNvSpPr>
          <p:nvPr/>
        </p:nvSpPr>
        <p:spPr bwMode="auto">
          <a:xfrm>
            <a:off x="6389788" y="5674613"/>
            <a:ext cx="4508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54" name="Line 62"/>
          <p:cNvSpPr>
            <a:spLocks noChangeShapeType="1"/>
          </p:cNvSpPr>
          <p:nvPr/>
        </p:nvSpPr>
        <p:spPr bwMode="auto">
          <a:xfrm>
            <a:off x="6375500" y="5260275"/>
            <a:ext cx="46513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55" name="Rectangle 63"/>
          <p:cNvSpPr>
            <a:spLocks noChangeArrowheads="1"/>
          </p:cNvSpPr>
          <p:nvPr/>
        </p:nvSpPr>
        <p:spPr bwMode="auto">
          <a:xfrm>
            <a:off x="7032725" y="5269800"/>
            <a:ext cx="8572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ASCO</a:t>
            </a:r>
          </a:p>
        </p:txBody>
      </p:sp>
      <p:sp>
        <p:nvSpPr>
          <p:cNvPr id="213056" name="Line 64"/>
          <p:cNvSpPr>
            <a:spLocks noChangeShapeType="1"/>
          </p:cNvSpPr>
          <p:nvPr/>
        </p:nvSpPr>
        <p:spPr bwMode="auto">
          <a:xfrm>
            <a:off x="6840638" y="5268213"/>
            <a:ext cx="0" cy="40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57" name="Line 65"/>
          <p:cNvSpPr>
            <a:spLocks noChangeShapeType="1"/>
          </p:cNvSpPr>
          <p:nvPr/>
        </p:nvSpPr>
        <p:spPr bwMode="auto">
          <a:xfrm>
            <a:off x="6840638" y="5457125"/>
            <a:ext cx="18891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9" name="Text Box 66"/>
          <p:cNvSpPr txBox="1">
            <a:spLocks noChangeArrowheads="1"/>
          </p:cNvSpPr>
          <p:nvPr/>
        </p:nvSpPr>
        <p:spPr bwMode="auto">
          <a:xfrm>
            <a:off x="724395" y="6514598"/>
            <a:ext cx="811084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smtClean="0"/>
              <a:t>*</a:t>
            </a:r>
            <a:r>
              <a:rPr lang="en-US" sz="1400" b="0" i="1" dirty="0" smtClean="0"/>
              <a:t>Prior Oversight Board Members: Susan </a:t>
            </a:r>
            <a:r>
              <a:rPr lang="en-US" sz="1400" b="0" i="1" dirty="0" err="1" smtClean="0"/>
              <a:t>Nayfield</a:t>
            </a:r>
            <a:r>
              <a:rPr lang="en-US" sz="1400" i="1" dirty="0" smtClean="0"/>
              <a:t> and Edward Trimble</a:t>
            </a:r>
            <a:endParaRPr lang="en-US" sz="1400" b="0" dirty="0"/>
          </a:p>
        </p:txBody>
      </p:sp>
      <p:sp>
        <p:nvSpPr>
          <p:cNvPr id="213059" name="Line 67"/>
          <p:cNvSpPr>
            <a:spLocks noChangeShapeType="1"/>
          </p:cNvSpPr>
          <p:nvPr/>
        </p:nvSpPr>
        <p:spPr bwMode="auto">
          <a:xfrm>
            <a:off x="6516075" y="4206238"/>
            <a:ext cx="6540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60" name="Rectangle 68"/>
          <p:cNvSpPr>
            <a:spLocks noChangeArrowheads="1"/>
          </p:cNvSpPr>
          <p:nvPr/>
        </p:nvSpPr>
        <p:spPr bwMode="auto">
          <a:xfrm>
            <a:off x="7160600" y="3972875"/>
            <a:ext cx="8826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AACR</a:t>
            </a:r>
          </a:p>
        </p:txBody>
      </p:sp>
      <p:sp>
        <p:nvSpPr>
          <p:cNvPr id="213061" name="Line 69"/>
          <p:cNvSpPr>
            <a:spLocks noChangeShapeType="1"/>
          </p:cNvSpPr>
          <p:nvPr/>
        </p:nvSpPr>
        <p:spPr bwMode="auto">
          <a:xfrm>
            <a:off x="7119663" y="4568188"/>
            <a:ext cx="6540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62" name="Rectangle 70"/>
          <p:cNvSpPr>
            <a:spLocks noChangeArrowheads="1"/>
          </p:cNvSpPr>
          <p:nvPr/>
        </p:nvSpPr>
        <p:spPr bwMode="auto">
          <a:xfrm>
            <a:off x="7765775" y="4477700"/>
            <a:ext cx="793750" cy="40481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/>
              <a:t>SIOG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290513" y="10715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>
            <a:off x="6203313" y="4910588"/>
            <a:ext cx="6540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6875635" y="4754715"/>
            <a:ext cx="646331" cy="36933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 dirty="0" smtClean="0"/>
              <a:t>ONS</a:t>
            </a:r>
            <a:endParaRPr lang="en-US" sz="1800" dirty="0"/>
          </a:p>
        </p:txBody>
      </p:sp>
      <p:sp>
        <p:nvSpPr>
          <p:cNvPr id="38" name="Line 61"/>
          <p:cNvSpPr>
            <a:spLocks noChangeShapeType="1"/>
          </p:cNvSpPr>
          <p:nvPr/>
        </p:nvSpPr>
        <p:spPr bwMode="auto">
          <a:xfrm>
            <a:off x="4416563" y="3855763"/>
            <a:ext cx="4508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>
            <a:off x="4402275" y="3441425"/>
            <a:ext cx="46513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867413" y="3449363"/>
            <a:ext cx="0" cy="40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>
            <a:off x="4867413" y="3638275"/>
            <a:ext cx="18891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69"/>
          <p:cNvSpPr>
            <a:spLocks noChangeShapeType="1"/>
          </p:cNvSpPr>
          <p:nvPr/>
        </p:nvSpPr>
        <p:spPr bwMode="auto">
          <a:xfrm>
            <a:off x="5987578" y="6013014"/>
            <a:ext cx="6540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2" grpId="0" animBg="1"/>
      <p:bldP spid="213023" grpId="0" animBg="1"/>
      <p:bldP spid="213024" grpId="0" animBg="1"/>
      <p:bldP spid="213025" grpId="0" animBg="1"/>
      <p:bldP spid="213027" grpId="0" animBg="1"/>
      <p:bldP spid="213028" grpId="0" animBg="1"/>
      <p:bldP spid="213029" grpId="0" animBg="1"/>
      <p:bldP spid="213030" grpId="0" animBg="1"/>
      <p:bldP spid="213032" grpId="0" animBg="1"/>
      <p:bldP spid="213033" grpId="0" animBg="1"/>
      <p:bldP spid="213035" grpId="0" animBg="1"/>
      <p:bldP spid="213042" grpId="0" animBg="1"/>
      <p:bldP spid="213046" grpId="0" animBg="1"/>
      <p:bldP spid="213048" grpId="0" animBg="1"/>
      <p:bldP spid="213050" grpId="0" animBg="1"/>
      <p:bldP spid="213051" grpId="0" animBg="1"/>
      <p:bldP spid="213052" grpId="0" animBg="1"/>
      <p:bldP spid="213053" grpId="0" animBg="1"/>
      <p:bldP spid="213054" grpId="0" animBg="1"/>
      <p:bldP spid="213055" grpId="0" animBg="1"/>
      <p:bldP spid="213056" grpId="0" animBg="1"/>
      <p:bldP spid="213057" grpId="0" animBg="1"/>
      <p:bldP spid="213059" grpId="0" animBg="1"/>
      <p:bldP spid="213060" grpId="0" animBg="1"/>
      <p:bldP spid="213061" grpId="0" animBg="1"/>
      <p:bldP spid="21306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9"/>
          <p:cNvSpPr>
            <a:spLocks noChangeArrowheads="1"/>
          </p:cNvSpPr>
          <p:nvPr/>
        </p:nvSpPr>
        <p:spPr bwMode="auto">
          <a:xfrm>
            <a:off x="2652713" y="1200150"/>
            <a:ext cx="3557587" cy="3513138"/>
          </a:xfrm>
          <a:prstGeom prst="ellipse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1"/>
          </a:p>
        </p:txBody>
      </p:sp>
      <p:sp>
        <p:nvSpPr>
          <p:cNvPr id="33795" name="Oval 12"/>
          <p:cNvSpPr>
            <a:spLocks noChangeArrowheads="1"/>
          </p:cNvSpPr>
          <p:nvPr/>
        </p:nvSpPr>
        <p:spPr bwMode="auto">
          <a:xfrm>
            <a:off x="2624138" y="3233738"/>
            <a:ext cx="3621087" cy="3430587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1"/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3252788" y="1854200"/>
            <a:ext cx="245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Geriatrics</a:t>
            </a: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3246438" y="4791075"/>
            <a:ext cx="252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Oncology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3575050" y="3222625"/>
            <a:ext cx="2349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Geriatric Oncology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39825" y="307975"/>
            <a:ext cx="6669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Thank you!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2514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rgbClr val="FFFF00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rgbClr val="FFFF00"/>
              </a:solidFill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90513" y="10715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254000" y="317500"/>
            <a:ext cx="861686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U13: Background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381000" y="1473200"/>
            <a:ext cx="770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en-US"/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0" y="1138238"/>
            <a:ext cx="91440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b="0"/>
              <a:t>Foundation for research planning in Cancer &amp; Aging</a:t>
            </a:r>
          </a:p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altLang="ja-JP" sz="2400" b="0">
                <a:ea typeface="ＭＳ Ｐゴシック" charset="-128"/>
              </a:rPr>
              <a:t>	- 1997 Geriatric Oncology Education Retreat </a:t>
            </a:r>
          </a:p>
          <a:p>
            <a:pPr lvl="1" algn="l"/>
            <a:r>
              <a:rPr lang="en-US" altLang="ja-JP" sz="2400" b="0">
                <a:ea typeface="ＭＳ Ｐゴシック" charset="-128"/>
              </a:rPr>
              <a:t>	- 2001 NIA/NCI workshop “Exploring the Role of Cancer 		  Centers for Integrating Aging and Cancer Research”</a:t>
            </a:r>
            <a:r>
              <a:rPr lang="en-US" altLang="ja-JP" sz="2000">
                <a:ea typeface="ＭＳ Ｐゴシック" charset="-128"/>
              </a:rPr>
              <a:t> </a:t>
            </a:r>
            <a:endParaRPr lang="en-US" sz="2000" b="0"/>
          </a:p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2000" b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31813" y="3937000"/>
            <a:ext cx="8132762" cy="4953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0"/>
              <a:t>Advances in evidence based knowledge in Geriatric Oncology</a:t>
            </a: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4241800" y="3238500"/>
            <a:ext cx="419100" cy="546100"/>
          </a:xfrm>
          <a:prstGeom prst="downArrow">
            <a:avLst>
              <a:gd name="adj1" fmla="val 50000"/>
              <a:gd name="adj2" fmla="val 32576"/>
            </a:avLst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1492250" y="5351463"/>
            <a:ext cx="5683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1800" b="0" i="1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0" y="4494213"/>
            <a:ext cx="89281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b="0"/>
              <a:t> Training and mentoring is essential to move the field 	forward</a:t>
            </a:r>
          </a:p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0"/>
              <a:t>	</a:t>
            </a:r>
            <a:r>
              <a:rPr lang="en-US" sz="2400" b="0"/>
              <a:t>- ASCO/ Hartford combined fellowship in Geriatric Oncology   	- The Cancer &amp; Aging Research Group</a:t>
            </a:r>
          </a:p>
          <a:p>
            <a:pPr lvl="1" algn="l">
              <a:lnSpc>
                <a:spcPct val="105000"/>
              </a:lnSpc>
              <a:spcBef>
                <a:spcPct val="75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animBg="1"/>
      <p:bldP spid="10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0"/>
            <a:ext cx="8902700" cy="1143000"/>
          </a:xfrm>
        </p:spPr>
        <p:txBody>
          <a:bodyPr/>
          <a:lstStyle/>
          <a:p>
            <a:pPr algn="l"/>
            <a:r>
              <a:rPr lang="en-US" sz="3600" b="1" smtClean="0">
                <a:solidFill>
                  <a:srgbClr val="FFFF00"/>
                </a:solidFill>
              </a:rPr>
              <a:t>Planning for the Next 10 Years: U13 Grant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219200"/>
            <a:ext cx="91440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ja-JP" sz="2800" b="1" smtClean="0">
                <a:solidFill>
                  <a:schemeClr val="bg1"/>
                </a:solidFill>
                <a:ea typeface="ＭＳ Ｐゴシック" charset="-128"/>
              </a:rPr>
              <a:t>“Geriatric Oncology Research to Improve Clinical Care”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ja-JP" sz="2800" smtClean="0">
                <a:solidFill>
                  <a:schemeClr val="bg1"/>
                </a:solidFill>
                <a:ea typeface="ＭＳ Ｐゴシック" charset="-128"/>
              </a:rPr>
              <a:t>Collaboration</a:t>
            </a:r>
            <a:r>
              <a:rPr lang="en-US" altLang="ja-JP" sz="4000" smtClean="0">
                <a:solidFill>
                  <a:schemeClr val="bg1"/>
                </a:solidFill>
                <a:ea typeface="ＭＳ Ｐゴシック" charset="-128"/>
              </a:rPr>
              <a:t> </a:t>
            </a:r>
          </a:p>
          <a:p>
            <a:pPr marL="1371600" lvl="2" indent="-457200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ja-JP" smtClean="0">
                <a:solidFill>
                  <a:schemeClr val="bg1"/>
                </a:solidFill>
                <a:ea typeface="ＭＳ Ｐゴシック" charset="-128"/>
              </a:rPr>
              <a:t>NIA, NCI, The Cancer &amp; Aging Research Group</a:t>
            </a:r>
          </a:p>
          <a:p>
            <a:pPr marL="1371600" lvl="2" indent="-457200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ja-JP" sz="2000" b="1" smtClean="0">
                <a:solidFill>
                  <a:schemeClr val="bg1"/>
                </a:solidFill>
                <a:ea typeface="ＭＳ Ｐゴシック" charset="-128"/>
              </a:rPr>
              <a:t>			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ja-JP" sz="2800" smtClean="0">
                <a:solidFill>
                  <a:schemeClr val="bg1"/>
                </a:solidFill>
                <a:ea typeface="ＭＳ Ｐゴシック" charset="-128"/>
              </a:rPr>
              <a:t>Mission: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400" smtClean="0">
                <a:solidFill>
                  <a:schemeClr val="bg1"/>
                </a:solidFill>
                <a:ea typeface="ＭＳ Ｐゴシック" charset="-128"/>
              </a:rPr>
              <a:t>Review the present level of evidence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400" smtClean="0">
                <a:solidFill>
                  <a:schemeClr val="bg1"/>
                </a:solidFill>
                <a:ea typeface="ＭＳ Ｐゴシック" charset="-128"/>
              </a:rPr>
              <a:t>Identify areas of highest research priority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400" smtClean="0">
                <a:solidFill>
                  <a:schemeClr val="bg1"/>
                </a:solidFill>
                <a:ea typeface="ＭＳ Ｐゴシック" charset="-128"/>
              </a:rPr>
              <a:t>Develop research approaches to improve clinical care for older adults with cancer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90513" y="10715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433638" y="5468938"/>
            <a:ext cx="4219575" cy="617537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0"/>
              <a:t>Within the next 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13757" y="254000"/>
            <a:ext cx="866898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Goals of U13 Grant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90513" y="10207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1577975" y="842963"/>
            <a:ext cx="82486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eaLnBrk="0" hangingPunct="0">
              <a:buClr>
                <a:srgbClr val="FFFF00"/>
              </a:buClr>
              <a:buFont typeface="Wingdings" pitchFamily="2" charset="2"/>
              <a:buNone/>
            </a:pPr>
            <a:endParaRPr lang="en-US" altLang="ja-JP" sz="3200" b="0">
              <a:ea typeface="ＭＳ Ｐゴシック" charset="-128"/>
            </a:endParaRPr>
          </a:p>
          <a:p>
            <a:pPr marL="1004888" lvl="1" indent="-533400" algn="l" eaLnBrk="0" hangingPunct="0">
              <a:buFontTx/>
              <a:buAutoNum type="arabicPeriod"/>
            </a:pPr>
            <a:r>
              <a:rPr lang="en-US" altLang="ja-JP" sz="2400" b="0">
                <a:ea typeface="ＭＳ Ｐゴシック" charset="-128"/>
              </a:rPr>
              <a:t>To identify the present level of evidence &amp; </a:t>
            </a:r>
          </a:p>
          <a:p>
            <a:pPr marL="1004888" lvl="1" indent="-533400" algn="l" eaLnBrk="0" hangingPunct="0"/>
            <a:r>
              <a:rPr lang="en-US" altLang="ja-JP" sz="2400" b="0">
                <a:ea typeface="ＭＳ Ｐゴシック" charset="-128"/>
              </a:rPr>
              <a:t>	areas of high research priority in Geri Onc </a:t>
            </a:r>
            <a:endParaRPr lang="en-US" altLang="zh-CN" sz="2400" b="0">
              <a:ea typeface="宋体" charset="-122"/>
            </a:endParaRPr>
          </a:p>
          <a:p>
            <a:pPr marL="1004888" lvl="1" indent="-533400" algn="l" eaLnBrk="0" hangingPunct="0">
              <a:buFontTx/>
              <a:buAutoNum type="arabicPeriod" startAt="2"/>
            </a:pPr>
            <a:r>
              <a:rPr lang="en-US" altLang="ja-JP" sz="2400" b="0">
                <a:ea typeface="ＭＳ Ｐゴシック" charset="-128"/>
              </a:rPr>
              <a:t>To identify strengths in research methodology,             from the fields of Geriatrics and Oncology</a:t>
            </a:r>
            <a:endParaRPr lang="en-US" altLang="zh-CN" sz="2400" b="0">
              <a:ea typeface="宋体" charset="-122"/>
            </a:endParaRPr>
          </a:p>
          <a:p>
            <a:pPr marL="1004888" lvl="1" indent="-533400" algn="l" eaLnBrk="0" hangingPunct="0">
              <a:buFontTx/>
              <a:buAutoNum type="arabicPeriod" startAt="2"/>
            </a:pPr>
            <a:r>
              <a:rPr lang="en-US" altLang="ja-JP" sz="2400" b="0">
                <a:ea typeface="ＭＳ Ｐゴシック" charset="-128"/>
              </a:rPr>
              <a:t>To foster collaboration between multidisciplinary scholarly teams </a:t>
            </a:r>
          </a:p>
          <a:p>
            <a:pPr marL="1004888" lvl="1" indent="-533400" algn="l" eaLnBrk="0" hangingPunct="0">
              <a:buFontTx/>
              <a:buAutoNum type="arabicPeriod" startAt="2"/>
            </a:pPr>
            <a:r>
              <a:rPr lang="en-US" altLang="ja-JP" sz="2400" b="0">
                <a:ea typeface="ＭＳ Ｐゴシック" charset="-128"/>
              </a:rPr>
              <a:t>To foster and promote the research of existing and        new investigators in Geriatric Oncology</a:t>
            </a:r>
            <a:endParaRPr lang="en-US" altLang="zh-CN" sz="2400" b="0">
              <a:ea typeface="宋体" charset="-122"/>
            </a:endParaRPr>
          </a:p>
          <a:p>
            <a:pPr marL="1004888" lvl="1" indent="-533400" algn="l" eaLnBrk="0" hangingPunct="0">
              <a:buFontTx/>
              <a:buAutoNum type="arabicPeriod" startAt="2"/>
            </a:pPr>
            <a:r>
              <a:rPr lang="en-US" altLang="ja-JP" sz="2400" b="0">
                <a:ea typeface="ＭＳ Ｐゴシック" charset="-128"/>
              </a:rPr>
              <a:t>To disseminate findings from this conference grant program with easily adaptable recommendations</a:t>
            </a:r>
          </a:p>
          <a:p>
            <a:pPr marL="1004888" lvl="1" indent="-533400" algn="l" eaLnBrk="0" hangingPunct="0">
              <a:buClr>
                <a:schemeClr val="tx1"/>
              </a:buClr>
              <a:buFont typeface="Wingdings" pitchFamily="2" charset="2"/>
              <a:buChar char="q"/>
            </a:pPr>
            <a:endParaRPr lang="en-US" sz="2400" b="0"/>
          </a:p>
          <a:p>
            <a:pPr marL="1004888" lvl="1" indent="-533400" algn="l" eaLnBrk="0" hangingPunct="0">
              <a:buFont typeface="Wingdings" pitchFamily="2" charset="2"/>
              <a:buAutoNum type="arabicPeriod"/>
            </a:pPr>
            <a:endParaRPr lang="en-US" sz="2400" b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68288" y="3954463"/>
            <a:ext cx="1725612" cy="1160462"/>
            <a:chOff x="169" y="2491"/>
            <a:chExt cx="1087" cy="731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162" y="2588"/>
              <a:ext cx="94" cy="530"/>
              <a:chOff x="174" y="1238"/>
              <a:chExt cx="106" cy="1010"/>
            </a:xfrm>
          </p:grpSpPr>
          <p:sp>
            <p:nvSpPr>
              <p:cNvPr id="16401" name="Line 16"/>
              <p:cNvSpPr>
                <a:spLocks noChangeShapeType="1"/>
              </p:cNvSpPr>
              <p:nvPr/>
            </p:nvSpPr>
            <p:spPr bwMode="auto">
              <a:xfrm flipH="1">
                <a:off x="176" y="1238"/>
                <a:ext cx="104" cy="0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02" name="Line 17"/>
              <p:cNvSpPr>
                <a:spLocks noChangeShapeType="1"/>
              </p:cNvSpPr>
              <p:nvPr/>
            </p:nvSpPr>
            <p:spPr bwMode="auto">
              <a:xfrm>
                <a:off x="176" y="1240"/>
                <a:ext cx="0" cy="1008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03" name="Line 18"/>
              <p:cNvSpPr>
                <a:spLocks noChangeShapeType="1"/>
              </p:cNvSpPr>
              <p:nvPr/>
            </p:nvSpPr>
            <p:spPr bwMode="auto">
              <a:xfrm flipH="1">
                <a:off x="174" y="2244"/>
                <a:ext cx="104" cy="0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399" name="AutoShape 20"/>
            <p:cNvSpPr>
              <a:spLocks noChangeArrowheads="1"/>
            </p:cNvSpPr>
            <p:nvPr/>
          </p:nvSpPr>
          <p:spPr bwMode="auto">
            <a:xfrm>
              <a:off x="169" y="2491"/>
              <a:ext cx="832" cy="731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800"/>
                <a:t>Training</a:t>
              </a:r>
            </a:p>
            <a:p>
              <a:r>
                <a:rPr lang="en-US" sz="1800"/>
                <a:t>&amp;</a:t>
              </a:r>
            </a:p>
            <a:p>
              <a:r>
                <a:rPr lang="en-US" sz="1800"/>
                <a:t>Education</a:t>
              </a:r>
            </a:p>
          </p:txBody>
        </p:sp>
        <p:sp>
          <p:nvSpPr>
            <p:cNvPr id="16400" name="Line 21"/>
            <p:cNvSpPr>
              <a:spLocks noChangeShapeType="1"/>
            </p:cNvSpPr>
            <p:nvPr/>
          </p:nvSpPr>
          <p:spPr bwMode="auto">
            <a:xfrm>
              <a:off x="1006" y="2862"/>
              <a:ext cx="155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5725" y="1725613"/>
            <a:ext cx="1866900" cy="1603375"/>
            <a:chOff x="54" y="1087"/>
            <a:chExt cx="1176" cy="101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124" y="1087"/>
              <a:ext cx="106" cy="1010"/>
              <a:chOff x="174" y="1238"/>
              <a:chExt cx="106" cy="1010"/>
            </a:xfrm>
          </p:grpSpPr>
          <p:sp>
            <p:nvSpPr>
              <p:cNvPr id="16395" name="Line 10"/>
              <p:cNvSpPr>
                <a:spLocks noChangeShapeType="1"/>
              </p:cNvSpPr>
              <p:nvPr/>
            </p:nvSpPr>
            <p:spPr bwMode="auto">
              <a:xfrm flipH="1">
                <a:off x="176" y="1238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6" name="Line 11"/>
              <p:cNvSpPr>
                <a:spLocks noChangeShapeType="1"/>
              </p:cNvSpPr>
              <p:nvPr/>
            </p:nvSpPr>
            <p:spPr bwMode="auto">
              <a:xfrm>
                <a:off x="176" y="1240"/>
                <a:ext cx="0" cy="100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flipH="1">
                <a:off x="174" y="2244"/>
                <a:ext cx="104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4" y="1205"/>
              <a:ext cx="1071" cy="504"/>
              <a:chOff x="54" y="1205"/>
              <a:chExt cx="1071" cy="504"/>
            </a:xfrm>
          </p:grpSpPr>
          <p:sp>
            <p:nvSpPr>
              <p:cNvPr id="16393" name="AutoShape 19"/>
              <p:cNvSpPr>
                <a:spLocks noChangeArrowheads="1"/>
              </p:cNvSpPr>
              <p:nvPr/>
            </p:nvSpPr>
            <p:spPr bwMode="auto">
              <a:xfrm>
                <a:off x="54" y="1205"/>
                <a:ext cx="989" cy="504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800"/>
                  <a:t>Research</a:t>
                </a:r>
              </a:p>
              <a:p>
                <a:r>
                  <a:rPr lang="en-US" sz="1800"/>
                  <a:t>Methodology</a:t>
                </a:r>
              </a:p>
            </p:txBody>
          </p:sp>
          <p:sp>
            <p:nvSpPr>
              <p:cNvPr id="16394" name="Line 22"/>
              <p:cNvSpPr>
                <a:spLocks noChangeShapeType="1"/>
              </p:cNvSpPr>
              <p:nvPr/>
            </p:nvSpPr>
            <p:spPr bwMode="auto">
              <a:xfrm>
                <a:off x="1033" y="1454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77800" y="203200"/>
            <a:ext cx="873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Conference Series Topics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330200" y="1011238"/>
            <a:ext cx="8509000" cy="116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0"/>
              <a:t>3 Successive Conferences:</a:t>
            </a:r>
          </a:p>
          <a:p>
            <a:pPr marL="685800" indent="-685800" algn="l"/>
            <a:endParaRPr lang="en-US" altLang="zh-CN" sz="3200" b="0">
              <a:ea typeface="宋体" charset="-122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117600" y="1450975"/>
            <a:ext cx="7199313" cy="485775"/>
            <a:chOff x="704" y="1664"/>
            <a:chExt cx="4535" cy="306"/>
          </a:xfrm>
        </p:grpSpPr>
        <p:sp>
          <p:nvSpPr>
            <p:cNvPr id="18450" name="Line 24"/>
            <p:cNvSpPr>
              <a:spLocks noChangeShapeType="1"/>
            </p:cNvSpPr>
            <p:nvPr/>
          </p:nvSpPr>
          <p:spPr bwMode="auto">
            <a:xfrm flipV="1">
              <a:off x="713" y="1664"/>
              <a:ext cx="0" cy="30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1" name="Line 25"/>
            <p:cNvSpPr>
              <a:spLocks noChangeShapeType="1"/>
            </p:cNvSpPr>
            <p:nvPr/>
          </p:nvSpPr>
          <p:spPr bwMode="auto">
            <a:xfrm>
              <a:off x="704" y="1819"/>
              <a:ext cx="453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52" name="Line 26"/>
            <p:cNvSpPr>
              <a:spLocks noChangeShapeType="1"/>
            </p:cNvSpPr>
            <p:nvPr/>
          </p:nvSpPr>
          <p:spPr bwMode="auto">
            <a:xfrm flipV="1">
              <a:off x="5233" y="1668"/>
              <a:ext cx="0" cy="30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233363" y="2059702"/>
            <a:ext cx="2397125" cy="1975009"/>
          </a:xfrm>
          <a:prstGeom prst="flowChartAlternateProcess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dirty="0"/>
              <a:t>Year 1:</a:t>
            </a:r>
          </a:p>
          <a:p>
            <a:r>
              <a:rPr lang="en-US" sz="1600" dirty="0"/>
              <a:t>Biological, Clinical, </a:t>
            </a:r>
          </a:p>
          <a:p>
            <a:r>
              <a:rPr lang="en-US" sz="1600" dirty="0"/>
              <a:t>and Psychological </a:t>
            </a:r>
          </a:p>
          <a:p>
            <a:r>
              <a:rPr lang="en-US" sz="1600" dirty="0"/>
              <a:t>Correlates </a:t>
            </a:r>
          </a:p>
          <a:p>
            <a:r>
              <a:rPr lang="en-US" sz="1600" dirty="0"/>
              <a:t>at the interface of </a:t>
            </a:r>
          </a:p>
          <a:p>
            <a:r>
              <a:rPr lang="en-US" sz="1600" dirty="0"/>
              <a:t>Aging and Cancer Research</a:t>
            </a: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3346450" y="1922463"/>
            <a:ext cx="2182813" cy="2254250"/>
          </a:xfrm>
          <a:prstGeom prst="flowChartAlternateProcess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/>
              <a:t>Year 3: </a:t>
            </a:r>
          </a:p>
          <a:p>
            <a:r>
              <a:rPr lang="en-US" sz="1600" dirty="0"/>
              <a:t>Design and </a:t>
            </a:r>
          </a:p>
          <a:p>
            <a:r>
              <a:rPr lang="en-US" sz="1600" dirty="0"/>
              <a:t>Implementation of </a:t>
            </a:r>
          </a:p>
          <a:p>
            <a:r>
              <a:rPr lang="en-US" sz="1600" dirty="0"/>
              <a:t>Therapeutic </a:t>
            </a:r>
            <a:r>
              <a:rPr lang="en-US" sz="1600" dirty="0" err="1"/>
              <a:t>Clincial</a:t>
            </a:r>
            <a:r>
              <a:rPr lang="en-US" sz="1600" dirty="0"/>
              <a:t> </a:t>
            </a:r>
          </a:p>
          <a:p>
            <a:r>
              <a:rPr lang="en-US" sz="1600" dirty="0"/>
              <a:t>Trials for Older </a:t>
            </a:r>
          </a:p>
          <a:p>
            <a:r>
              <a:rPr lang="en-US" sz="1600" dirty="0"/>
              <a:t>and/ Frail Adults </a:t>
            </a:r>
          </a:p>
          <a:p>
            <a:r>
              <a:rPr lang="en-US" sz="1600" dirty="0"/>
              <a:t>with Cancer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5950963" y="1908941"/>
            <a:ext cx="2156974" cy="2509242"/>
          </a:xfrm>
          <a:prstGeom prst="flowChartAlternateProcess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/>
              <a:t>Year </a:t>
            </a:r>
            <a:r>
              <a:rPr lang="en-US" sz="1600" dirty="0" smtClean="0"/>
              <a:t>5: </a:t>
            </a:r>
            <a:endParaRPr lang="en-US" sz="1600" dirty="0"/>
          </a:p>
          <a:p>
            <a:r>
              <a:rPr lang="en-US" sz="1600" dirty="0"/>
              <a:t>Design and </a:t>
            </a:r>
          </a:p>
          <a:p>
            <a:r>
              <a:rPr lang="en-US" sz="1600" dirty="0"/>
              <a:t>Implementation of </a:t>
            </a:r>
          </a:p>
          <a:p>
            <a:r>
              <a:rPr lang="en-US" sz="1600" dirty="0"/>
              <a:t>Intervention Studies</a:t>
            </a:r>
          </a:p>
          <a:p>
            <a:r>
              <a:rPr lang="en-US" sz="1600" dirty="0"/>
              <a:t> to maintain or</a:t>
            </a:r>
          </a:p>
          <a:p>
            <a:r>
              <a:rPr lang="en-US" sz="1600" dirty="0"/>
              <a:t> improve the Quality</a:t>
            </a:r>
          </a:p>
          <a:p>
            <a:r>
              <a:rPr lang="en-US" sz="1600" dirty="0"/>
              <a:t> of Survival of Older </a:t>
            </a:r>
          </a:p>
          <a:p>
            <a:r>
              <a:rPr lang="en-US" sz="1600" dirty="0"/>
              <a:t>and/or Frail Adults</a:t>
            </a:r>
          </a:p>
          <a:p>
            <a:r>
              <a:rPr lang="en-US" sz="1600" dirty="0"/>
              <a:t> with Cancer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4557713" y="1695450"/>
            <a:ext cx="0" cy="233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V="1">
            <a:off x="7256463" y="1695450"/>
            <a:ext cx="0" cy="2190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2049463" y="4379913"/>
            <a:ext cx="1681162" cy="430212"/>
          </a:xfrm>
          <a:prstGeom prst="flowChartAlternateProcess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/>
              <a:t>Dissemination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3019425" y="1695450"/>
            <a:ext cx="0" cy="2654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4884738" y="4956175"/>
            <a:ext cx="1681162" cy="430213"/>
          </a:xfrm>
          <a:prstGeom prst="flowChartAlternateProcess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/>
              <a:t>Dissemination</a:t>
            </a:r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7359650" y="4962525"/>
            <a:ext cx="1681163" cy="430213"/>
          </a:xfrm>
          <a:prstGeom prst="flowChartAlternateProcess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/>
              <a:t>Dissemination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5689600" y="1697038"/>
            <a:ext cx="0" cy="32369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8314500" y="1929638"/>
            <a:ext cx="0" cy="3019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217488" y="5073660"/>
            <a:ext cx="3702050" cy="1508105"/>
          </a:xfrm>
          <a:prstGeom prst="rect">
            <a:avLst/>
          </a:prstGeom>
          <a:noFill/>
          <a:ln w="15875" cap="rnd" algn="ctr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/>
              <a:t>Dissemination: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800" b="0" dirty="0"/>
              <a:t>ASCO Symposium 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800" b="0" dirty="0"/>
              <a:t>AGS Symposium 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800" b="0" dirty="0"/>
              <a:t>White papers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1800" b="0" dirty="0"/>
              <a:t>Web: Slide sets with audio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290513" y="9290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/>
      <p:bldP spid="14364" grpId="0" animBg="1"/>
      <p:bldP spid="14365" grpId="0" animBg="1"/>
      <p:bldP spid="14366" grpId="0" animBg="1"/>
      <p:bldP spid="14368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6" grpId="0" animBg="1"/>
      <p:bldP spid="143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263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</a:rPr>
              <a:t>Conference 1: </a:t>
            </a:r>
            <a:br>
              <a:rPr lang="en-US" sz="3600" b="1" smtClean="0">
                <a:solidFill>
                  <a:srgbClr val="FFFF00"/>
                </a:solidFill>
              </a:rPr>
            </a:br>
            <a:r>
              <a:rPr lang="en-US" sz="3200" i="1" smtClean="0">
                <a:solidFill>
                  <a:srgbClr val="FFFF00"/>
                </a:solidFill>
              </a:rPr>
              <a:t>Biological, Clinical, &amp; Psychosocial Correlates at the Interface of Aging and Cancer Research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222375"/>
            <a:ext cx="8815388" cy="562451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Goals: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Factors to consider in geriatric oncology research: </a:t>
            </a:r>
          </a:p>
          <a:p>
            <a:pPr marL="1295400" lvl="2" indent="-381000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clinical assessment </a:t>
            </a:r>
          </a:p>
          <a:p>
            <a:pPr marL="1295400" lvl="2" indent="-381000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biological factors </a:t>
            </a:r>
          </a:p>
          <a:p>
            <a:pPr marL="1295400" lvl="2" indent="-381000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bg1"/>
                </a:solidFill>
              </a:rPr>
              <a:t>psychosocial factors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and create opportunities for multidisciplinary research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Disseminate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90513" y="16415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-111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4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Key Publications from </a:t>
            </a:r>
            <a:r>
              <a:rPr lang="en-US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Conference #1</a:t>
            </a:r>
            <a:endParaRPr lang="en-US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6564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123950"/>
            <a:ext cx="84836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4940136" y="2451100"/>
            <a:ext cx="388319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FF00"/>
                </a:solidFill>
              </a:rPr>
              <a:t>J </a:t>
            </a:r>
            <a:r>
              <a:rPr lang="en-US" sz="1800" i="1" dirty="0" err="1" smtClean="0">
                <a:solidFill>
                  <a:srgbClr val="FFFF00"/>
                </a:solidFill>
              </a:rPr>
              <a:t>Natl</a:t>
            </a:r>
            <a:r>
              <a:rPr lang="en-US" sz="1800" i="1" dirty="0" smtClean="0">
                <a:solidFill>
                  <a:srgbClr val="FFFF00"/>
                </a:solidFill>
              </a:rPr>
              <a:t> Cancer Inst, </a:t>
            </a:r>
            <a:r>
              <a:rPr lang="en-US" sz="1800" i="1" dirty="0">
                <a:solidFill>
                  <a:srgbClr val="FFFF00"/>
                </a:solidFill>
              </a:rPr>
              <a:t>2012</a:t>
            </a:r>
          </a:p>
        </p:txBody>
      </p:sp>
      <p:pic>
        <p:nvPicPr>
          <p:cNvPr id="66566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2898775"/>
            <a:ext cx="84851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Box 8"/>
          <p:cNvSpPr txBox="1">
            <a:spLocks noChangeArrowheads="1"/>
          </p:cNvSpPr>
          <p:nvPr/>
        </p:nvSpPr>
        <p:spPr bwMode="auto">
          <a:xfrm>
            <a:off x="5554663" y="4335463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FFFF00"/>
                </a:solidFill>
              </a:rPr>
              <a:t>Nat Rev Clin Oncol, 2012</a:t>
            </a:r>
          </a:p>
        </p:txBody>
      </p:sp>
      <p:pic>
        <p:nvPicPr>
          <p:cNvPr id="6656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4848225"/>
            <a:ext cx="84851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TextBox 10"/>
          <p:cNvSpPr txBox="1">
            <a:spLocks noChangeArrowheads="1"/>
          </p:cNvSpPr>
          <p:nvPr/>
        </p:nvSpPr>
        <p:spPr bwMode="auto">
          <a:xfrm>
            <a:off x="5570538" y="6170613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FFFF00"/>
                </a:solidFill>
              </a:rPr>
              <a:t>J Natl Compr Canc Netw, 2012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90513" y="9290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</a:rPr>
              <a:t>Conference 2:</a:t>
            </a:r>
            <a:r>
              <a:rPr lang="en-US" sz="4000" b="1" smtClean="0">
                <a:solidFill>
                  <a:srgbClr val="FFFF00"/>
                </a:solidFill>
              </a:rPr>
              <a:t> </a:t>
            </a:r>
            <a:r>
              <a:rPr lang="en-US" sz="2800" b="1" smtClean="0">
                <a:solidFill>
                  <a:srgbClr val="FFFF00"/>
                </a:solidFill>
              </a:rPr>
              <a:t/>
            </a:r>
            <a:br>
              <a:rPr lang="en-US" sz="2800" b="1" smtClean="0">
                <a:solidFill>
                  <a:srgbClr val="FFFF00"/>
                </a:solidFill>
              </a:rPr>
            </a:br>
            <a:r>
              <a:rPr lang="en-US" sz="3200" i="1" smtClean="0">
                <a:solidFill>
                  <a:srgbClr val="FFFF00"/>
                </a:solidFill>
              </a:rPr>
              <a:t>Design and Implementation of Therapeutic Clinical Trials for Older and/or Frail Adults with Cancer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647825"/>
            <a:ext cx="8759825" cy="52101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Goals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gaps in knowledge of cancer therapy in older adults</a:t>
            </a: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Study design of therapeutic clinical trials</a:t>
            </a: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Methods to optimize patient accrual </a:t>
            </a: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Propose opportunities for multidisciplinary studies</a:t>
            </a:r>
          </a:p>
          <a:p>
            <a:pPr marL="990600" lvl="1" indent="-5334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Disseminate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290513" y="1528763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111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40000"/>
              </a:spcBef>
              <a:defRPr/>
            </a:pPr>
            <a:r>
              <a:rPr lang="en-US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Key Publications from </a:t>
            </a:r>
            <a:r>
              <a:rPr lang="en-US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Conference #2</a:t>
            </a:r>
            <a:endParaRPr lang="en-US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89" y="1163534"/>
            <a:ext cx="8315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3932" y="2712350"/>
            <a:ext cx="2149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FF00"/>
                </a:solidFill>
              </a:rPr>
              <a:t>J </a:t>
            </a:r>
            <a:r>
              <a:rPr lang="en-US" sz="1800" i="1" dirty="0" err="1" smtClean="0">
                <a:solidFill>
                  <a:srgbClr val="FFFF00"/>
                </a:solidFill>
              </a:rPr>
              <a:t>Clin</a:t>
            </a:r>
            <a:r>
              <a:rPr lang="en-US" sz="1800" i="1" dirty="0" smtClean="0">
                <a:solidFill>
                  <a:srgbClr val="FFFF00"/>
                </a:solidFill>
              </a:rPr>
              <a:t> </a:t>
            </a:r>
            <a:r>
              <a:rPr lang="en-US" sz="1800" i="1" dirty="0" err="1" smtClean="0">
                <a:solidFill>
                  <a:srgbClr val="FFFF00"/>
                </a:solidFill>
              </a:rPr>
              <a:t>Oncol</a:t>
            </a:r>
            <a:r>
              <a:rPr lang="en-US" sz="1800" i="1" dirty="0" smtClean="0">
                <a:solidFill>
                  <a:srgbClr val="FFFF00"/>
                </a:solidFill>
              </a:rPr>
              <a:t>, 2014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76406" y="6177874"/>
            <a:ext cx="313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FF00"/>
                </a:solidFill>
              </a:rPr>
              <a:t>Breast Cancer Res Treat, 2014</a:t>
            </a:r>
            <a:endParaRPr lang="en-US" sz="1800" i="1" dirty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7409" y="4763538"/>
            <a:ext cx="8326582" cy="1453155"/>
            <a:chOff x="496784" y="3279163"/>
            <a:chExt cx="8326582" cy="14531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57629"/>
            <a:stretch>
              <a:fillRect/>
            </a:stretch>
          </p:blipFill>
          <p:spPr bwMode="auto">
            <a:xfrm>
              <a:off x="498764" y="3279163"/>
              <a:ext cx="8324602" cy="734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58565"/>
            <a:stretch>
              <a:fillRect/>
            </a:stretch>
          </p:blipFill>
          <p:spPr bwMode="auto">
            <a:xfrm>
              <a:off x="496784" y="4013861"/>
              <a:ext cx="8324602" cy="71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15" y="3304177"/>
            <a:ext cx="8311896" cy="9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9527" y="4206625"/>
            <a:ext cx="3251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FF00"/>
                </a:solidFill>
              </a:rPr>
              <a:t>Cancer Forum, 2013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90513" y="964688"/>
            <a:ext cx="8534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20344</TotalTime>
  <Words>606</Words>
  <Application>Microsoft Office PowerPoint</Application>
  <PresentationFormat>On-screen Show (4:3)</PresentationFormat>
  <Paragraphs>174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PowerPoint Presentation</vt:lpstr>
      <vt:lpstr>PowerPoint Presentation</vt:lpstr>
      <vt:lpstr>Planning for the Next 10 Years: U13 Grant</vt:lpstr>
      <vt:lpstr>PowerPoint Presentation</vt:lpstr>
      <vt:lpstr>PowerPoint Presentation</vt:lpstr>
      <vt:lpstr>Conference 1:  Biological, Clinical, &amp; Psychosocial Correlates at the Interface of Aging and Cancer Research</vt:lpstr>
      <vt:lpstr>PowerPoint Presentation</vt:lpstr>
      <vt:lpstr>Conference 2:  Design and Implementation of Therapeutic Clinical Trials for Older and/or Frail Adults with Cancer</vt:lpstr>
      <vt:lpstr>PowerPoint Presentation</vt:lpstr>
      <vt:lpstr>Dissemination Plan</vt:lpstr>
      <vt:lpstr>PowerPoint Presentation</vt:lpstr>
      <vt:lpstr>PowerPoint Presentation</vt:lpstr>
      <vt:lpstr>Congratulations to the  Young Investigators</vt:lpstr>
      <vt:lpstr>PowerPoint Presentation</vt:lpstr>
      <vt:lpstr>PowerPoint Presentation</vt:lpstr>
    </vt:vector>
  </TitlesOfParts>
  <Company>MSKCC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HurriaA</dc:creator>
  <cp:lastModifiedBy>CCR NB13</cp:lastModifiedBy>
  <cp:revision>1149</cp:revision>
  <dcterms:created xsi:type="dcterms:W3CDTF">2001-01-26T22:14:23Z</dcterms:created>
  <dcterms:modified xsi:type="dcterms:W3CDTF">2015-05-13T12:44:32Z</dcterms:modified>
</cp:coreProperties>
</file>